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784" r:id="rId4"/>
  </p:sldMasterIdLst>
  <p:notesMasterIdLst>
    <p:notesMasterId r:id="rId45"/>
  </p:notesMasterIdLst>
  <p:sldIdLst>
    <p:sldId id="312" r:id="rId5"/>
    <p:sldId id="313" r:id="rId6"/>
    <p:sldId id="359" r:id="rId7"/>
    <p:sldId id="363" r:id="rId8"/>
    <p:sldId id="361" r:id="rId9"/>
    <p:sldId id="362" r:id="rId10"/>
    <p:sldId id="364" r:id="rId11"/>
    <p:sldId id="372" r:id="rId12"/>
    <p:sldId id="371" r:id="rId13"/>
    <p:sldId id="366" r:id="rId14"/>
    <p:sldId id="388" r:id="rId15"/>
    <p:sldId id="375" r:id="rId16"/>
    <p:sldId id="373" r:id="rId17"/>
    <p:sldId id="376" r:id="rId18"/>
    <p:sldId id="377" r:id="rId19"/>
    <p:sldId id="378" r:id="rId20"/>
    <p:sldId id="382" r:id="rId21"/>
    <p:sldId id="381" r:id="rId22"/>
    <p:sldId id="379" r:id="rId23"/>
    <p:sldId id="380" r:id="rId24"/>
    <p:sldId id="383" r:id="rId25"/>
    <p:sldId id="397" r:id="rId26"/>
    <p:sldId id="389" r:id="rId27"/>
    <p:sldId id="367" r:id="rId28"/>
    <p:sldId id="369" r:id="rId29"/>
    <p:sldId id="370" r:id="rId30"/>
    <p:sldId id="391" r:id="rId31"/>
    <p:sldId id="399" r:id="rId32"/>
    <p:sldId id="395" r:id="rId33"/>
    <p:sldId id="396" r:id="rId34"/>
    <p:sldId id="392" r:id="rId35"/>
    <p:sldId id="393" r:id="rId36"/>
    <p:sldId id="394" r:id="rId37"/>
    <p:sldId id="390" r:id="rId38"/>
    <p:sldId id="387" r:id="rId39"/>
    <p:sldId id="384" r:id="rId40"/>
    <p:sldId id="386" r:id="rId41"/>
    <p:sldId id="385" r:id="rId42"/>
    <p:sldId id="398" r:id="rId43"/>
    <p:sldId id="400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Open Sans Light" panose="020B0306030504020204" pitchFamily="34" charset="0"/>
      <p:regular r:id="rId58"/>
      <p:italic r:id="rId59"/>
    </p:embeddedFont>
    <p:embeddedFont>
      <p:font typeface="Open Sans Semibold" panose="020B0706030804020204" pitchFamily="34" charset="0"/>
      <p:bold r:id="rId60"/>
      <p:boldItalic r:id="rId61"/>
    </p:embeddedFont>
    <p:embeddedFont>
      <p:font typeface="Wingdings 2" panose="05020102010507070707" pitchFamily="18" charset="2"/>
      <p:regular r:id="rId62"/>
    </p:embeddedFont>
  </p:embeddedFont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BACDE34-62D0-4066-8E2C-EE0356CF57DF}">
          <p14:sldIdLst>
            <p14:sldId id="312"/>
            <p14:sldId id="313"/>
            <p14:sldId id="359"/>
            <p14:sldId id="363"/>
            <p14:sldId id="361"/>
            <p14:sldId id="362"/>
            <p14:sldId id="364"/>
            <p14:sldId id="372"/>
            <p14:sldId id="371"/>
            <p14:sldId id="366"/>
            <p14:sldId id="388"/>
            <p14:sldId id="375"/>
            <p14:sldId id="373"/>
            <p14:sldId id="376"/>
            <p14:sldId id="377"/>
            <p14:sldId id="378"/>
            <p14:sldId id="382"/>
            <p14:sldId id="381"/>
            <p14:sldId id="379"/>
            <p14:sldId id="380"/>
            <p14:sldId id="383"/>
            <p14:sldId id="397"/>
            <p14:sldId id="389"/>
            <p14:sldId id="367"/>
            <p14:sldId id="369"/>
            <p14:sldId id="370"/>
            <p14:sldId id="391"/>
            <p14:sldId id="399"/>
            <p14:sldId id="395"/>
            <p14:sldId id="396"/>
            <p14:sldId id="392"/>
            <p14:sldId id="393"/>
            <p14:sldId id="394"/>
            <p14:sldId id="390"/>
            <p14:sldId id="387"/>
            <p14:sldId id="384"/>
            <p14:sldId id="386"/>
            <p14:sldId id="385"/>
            <p14:sldId id="398"/>
            <p14:sldId id="4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25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D2A32E"/>
    <a:srgbClr val="F8DB08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EAB55-490D-44C5-B59A-57E703994799}" v="1652" dt="2019-03-21T16:00:09.900"/>
    <p1510:client id="{94F170AF-146A-48F3-B086-35A8EB08A87C}" v="227" dt="2019-03-21T16:16:28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6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BCFCF-CD4A-4870-B361-65FAE17D93B1}" type="datetimeFigureOut">
              <a:rPr lang="de-DE" smtClean="0"/>
              <a:t>21.03.2019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0CF5A-344E-46E9-A168-299E194543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02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pitz-consulting.de/marketing_vertrieb/PublishingImages/Forms/AllItems.aspx?RootFolder=/marketing_vertrieb/PublishingImages/Bilder_Stockfotos/Bilder%20nach%20Themen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pitz-consulting.de/marketing_vertrieb/PublishingImages/Forms/AllItems.aspx?RootFolder=/marketing_vertrieb/PublishingImages/Bilder_Stockfotos/Bilder%20nach%20Themen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opitzconsulting" TargetMode="External"/><Relationship Id="rId13" Type="http://schemas.openxmlformats.org/officeDocument/2006/relationships/image" Target="../media/image9.wmf"/><Relationship Id="rId3" Type="http://schemas.openxmlformats.org/officeDocument/2006/relationships/image" Target="../media/image3.wmf"/><Relationship Id="rId7" Type="http://schemas.openxmlformats.org/officeDocument/2006/relationships/image" Target="../media/image6.png"/><Relationship Id="rId12" Type="http://schemas.openxmlformats.org/officeDocument/2006/relationships/hyperlink" Target="http://www.opitz-consulting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OPITZCONSULTING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xing.com/communities/groups/opitz-consulting-1009116" TargetMode="External"/><Relationship Id="rId4" Type="http://schemas.openxmlformats.org/officeDocument/2006/relationships/hyperlink" Target="https://twitter.com/OC_WIRE" TargetMode="External"/><Relationship Id="rId9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opitzconsulting" TargetMode="External"/><Relationship Id="rId3" Type="http://schemas.openxmlformats.org/officeDocument/2006/relationships/image" Target="../media/image3.wmf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OPITZCONSULTING" TargetMode="External"/><Relationship Id="rId11" Type="http://schemas.openxmlformats.org/officeDocument/2006/relationships/image" Target="../media/image9.wmf"/><Relationship Id="rId5" Type="http://schemas.openxmlformats.org/officeDocument/2006/relationships/image" Target="../media/image5.png"/><Relationship Id="rId10" Type="http://schemas.openxmlformats.org/officeDocument/2006/relationships/hyperlink" Target="http://www.opitz-consulting.com/" TargetMode="External"/><Relationship Id="rId4" Type="http://schemas.openxmlformats.org/officeDocument/2006/relationships/hyperlink" Target="https://twitter.com/OC_WIRE" TargetMode="External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611" y="-11460"/>
            <a:ext cx="9501219" cy="2402958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36514" y="2391498"/>
            <a:ext cx="9180514" cy="252051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-2534656" y="-13166"/>
            <a:ext cx="7451948" cy="4932550"/>
            <a:chOff x="-2519908" y="-20540"/>
            <a:chExt cx="7451948" cy="4932550"/>
          </a:xfrm>
        </p:grpSpPr>
        <p:sp>
          <p:nvSpPr>
            <p:cNvPr id="6" name="Gleichschenkliges Dreieck 5"/>
            <p:cNvSpPr/>
            <p:nvPr userDrawn="1"/>
          </p:nvSpPr>
          <p:spPr>
            <a:xfrm rot="5400000">
              <a:off x="-775717" y="754669"/>
              <a:ext cx="3100836" cy="1550418"/>
            </a:xfrm>
            <a:prstGeom prst="triangle">
              <a:avLst/>
            </a:prstGeom>
            <a:solidFill>
              <a:srgbClr val="F0F0F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Gleichschenkliges Dreieck 4"/>
            <p:cNvSpPr/>
            <p:nvPr userDrawn="1"/>
          </p:nvSpPr>
          <p:spPr>
            <a:xfrm>
              <a:off x="-2519908" y="1185622"/>
              <a:ext cx="7451948" cy="372638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0" y="3471850"/>
            <a:ext cx="4356100" cy="612068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(Untertitel, durch Klicken bearbeiten bearbeiten)</a:t>
            </a:r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cxnSp>
        <p:nvCxnSpPr>
          <p:cNvPr id="21" name="Gerader Verbinder 20"/>
          <p:cNvCxnSpPr/>
          <p:nvPr userDrawn="1"/>
        </p:nvCxnSpPr>
        <p:spPr>
          <a:xfrm>
            <a:off x="4572000" y="4101946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98285"/>
            <a:ext cx="4356100" cy="569709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(Referent, durch Klicken bearbeiten)</a:t>
            </a:r>
          </a:p>
        </p:txBody>
      </p:sp>
      <p:sp>
        <p:nvSpPr>
          <p:cNvPr id="18" name="Rechteck 17"/>
          <p:cNvSpPr/>
          <p:nvPr userDrawn="1"/>
        </p:nvSpPr>
        <p:spPr>
          <a:xfrm>
            <a:off x="0" y="195486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" y="300474"/>
            <a:ext cx="928418" cy="3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71750"/>
            <a:ext cx="4356100" cy="864096"/>
          </a:xfrm>
        </p:spPr>
        <p:txBody>
          <a:bodyPr anchor="t" anchorCtr="0"/>
          <a:lstStyle>
            <a:lvl1pPr algn="l">
              <a:defRPr sz="2800"/>
            </a:lvl1pPr>
          </a:lstStyle>
          <a:p>
            <a:r>
              <a:rPr lang="de-DE"/>
              <a:t>(Haupttitel, durch Klicken bearbeiten)</a:t>
            </a:r>
            <a:endParaRPr lang="en-US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6173692" y="483518"/>
            <a:ext cx="2754408" cy="20289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de-DE" sz="106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 2" panose="05020102010507070707" pitchFamily="18" charset="2"/>
              </a:rPr>
              <a:t> </a:t>
            </a:r>
            <a:r>
              <a:rPr lang="de-DE" sz="8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Überraschend mehr Möglichkeiten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Titelfolie</a:t>
            </a: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Für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den Titel einer Präsentation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Haupttitel, Untertitel, Referent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26" name="Textfeld 25"/>
          <p:cNvSpPr txBox="1"/>
          <p:nvPr userDrawn="1"/>
        </p:nvSpPr>
        <p:spPr>
          <a:xfrm>
            <a:off x="-2736036" y="4914000"/>
            <a:ext cx="17637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Hinweis</a:t>
            </a:r>
            <a:r>
              <a:rPr lang="de-DE" sz="1050" baseline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MKTG:</a:t>
            </a:r>
            <a:br>
              <a:rPr lang="de-DE" sz="1050" baseline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 baseline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 Jahreszahl muss hier und auf der </a:t>
            </a:r>
            <a:r>
              <a:rPr lang="de-DE" sz="1050" baseline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Toplevel</a:t>
            </a:r>
            <a:r>
              <a:rPr lang="de-DE" sz="1050" baseline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Masterfolie ggf. pro Jahr angepasst werden!</a:t>
            </a:r>
            <a:endParaRPr lang="de-DE" sz="105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r"/>
            <a:endParaRPr lang="de-DE" sz="105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hteck 27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Spezialfolie</a:t>
            </a:r>
          </a:p>
        </p:txBody>
      </p:sp>
      <p:cxnSp>
        <p:nvCxnSpPr>
          <p:cNvPr id="27" name="Gerade Verbindung mit Pfeil 26"/>
          <p:cNvCxnSpPr/>
          <p:nvPr userDrawn="1"/>
        </p:nvCxnSpPr>
        <p:spPr>
          <a:xfrm>
            <a:off x="-912012" y="5031000"/>
            <a:ext cx="85172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 userDrawn="1"/>
        </p:nvSpPr>
        <p:spPr>
          <a:xfrm>
            <a:off x="1" y="4914000"/>
            <a:ext cx="6654800" cy="286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  <p:sp>
        <p:nvSpPr>
          <p:cNvPr id="25" name="Textfeld 24"/>
          <p:cNvSpPr txBox="1"/>
          <p:nvPr userDrawn="1"/>
        </p:nvSpPr>
        <p:spPr>
          <a:xfrm>
            <a:off x="215900" y="4914000"/>
            <a:ext cx="1512000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 lvl="0" algn="l"/>
            <a:r>
              <a:rPr lang="en-US" sz="800">
                <a:latin typeface="+mj-lt"/>
              </a:rPr>
              <a:t>© OPITZ CONSULTING 2017</a:t>
            </a:r>
          </a:p>
        </p:txBody>
      </p:sp>
    </p:spTree>
    <p:extLst>
      <p:ext uri="{BB962C8B-B14F-4D97-AF65-F5344CB8AC3E}">
        <p14:creationId xmlns:p14="http://schemas.microsoft.com/office/powerpoint/2010/main" val="15956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13 0.22407 L -4.44444E-6 1.35802E-6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-1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Inh. (Hauptinhalt 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/>
              <a:t>(Folientitel, durch Klicken bearbeiten)</a:t>
            </a:r>
            <a:br>
              <a:rPr lang="de-DE"/>
            </a:br>
            <a:r>
              <a:rPr lang="de-DE"/>
              <a:t>(nur in Ausnahmen 2zeilig!)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568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6120000" y="1080000"/>
            <a:ext cx="280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2 Inh. (Hauptinhalt links)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Überschrift, 2 variable Inhalte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möglich, </a:t>
            </a:r>
            <a:r>
              <a:rPr lang="de-DE" sz="1100" b="0" baseline="0" err="1">
                <a:latin typeface="Consolas" panose="020B0609020204030204" pitchFamily="49" charset="0"/>
                <a:cs typeface="Consolas" panose="020B0609020204030204" pitchFamily="49" charset="0"/>
              </a:rPr>
              <a:t>Hauptinh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. l. + Sekundärinhalt r.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36402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3742">
          <p15:clr>
            <a:srgbClr val="FBAE40"/>
          </p15:clr>
        </p15:guide>
        <p15:guide id="6" pos="38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Inh. (Hauptinhalt 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/>
              <a:t>(Folientitel, durch Klicken bearbeiten)</a:t>
            </a:r>
            <a:br>
              <a:rPr lang="de-DE"/>
            </a:br>
            <a:r>
              <a:rPr lang="de-DE"/>
              <a:t>(nur in Ausnahmen 2zeilig!)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280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Aufzählungstext,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3240088" y="1080000"/>
            <a:ext cx="5687912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Aufzählungstext,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2 Inh. (Hauptinhalt rechts)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Überschrift, 2 variable Inhalte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möglich, </a:t>
            </a:r>
            <a:r>
              <a:rPr lang="de-DE" sz="1100" b="0" baseline="0" err="1">
                <a:latin typeface="Consolas" panose="020B0609020204030204" pitchFamily="49" charset="0"/>
                <a:cs typeface="Consolas" panose="020B0609020204030204" pitchFamily="49" charset="0"/>
              </a:rPr>
              <a:t>Hauptinh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. r. + Sekundärinhalt l.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14840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1905">
          <p15:clr>
            <a:srgbClr val="FBAE40"/>
          </p15:clr>
        </p15:guide>
        <p15:guide id="6" pos="204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Untertitel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8" name="Folientitel"/>
          <p:cNvSpPr>
            <a:spLocks noGrp="1"/>
          </p:cNvSpPr>
          <p:nvPr>
            <p:ph type="title" hasCustomPrompt="1"/>
          </p:nvPr>
        </p:nvSpPr>
        <p:spPr>
          <a:xfrm>
            <a:off x="215900" y="159482"/>
            <a:ext cx="8712200" cy="375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/>
              <a:t>(Folientitel, durch klicken bearbeiten)</a:t>
            </a:r>
            <a:endParaRPr lang="en-US"/>
          </a:p>
        </p:txBody>
      </p:sp>
      <p:sp>
        <p:nvSpPr>
          <p:cNvPr id="3" name="Folieninhalt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87122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6000"/>
            <a:ext cx="8712200" cy="375570"/>
          </a:xfrm>
        </p:spPr>
        <p:txBody>
          <a:bodyPr/>
          <a:lstStyle>
            <a:lvl1pPr marL="0" indent="0">
              <a:buNone/>
              <a:tabLst>
                <a:tab pos="8702675" algn="r"/>
              </a:tabLst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/>
              <a:t>(Untertitel, durch Klicken bearbeiten)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Untertitel &amp; Inhalt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Überschrift, Untertitel, Inhalt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div. Inhaltstypen sind möglich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14" name="Rechteck 1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11912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Untertitel &amp;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8" name="Folientitel"/>
          <p:cNvSpPr>
            <a:spLocks noGrp="1"/>
          </p:cNvSpPr>
          <p:nvPr>
            <p:ph type="title" hasCustomPrompt="1"/>
          </p:nvPr>
        </p:nvSpPr>
        <p:spPr>
          <a:xfrm>
            <a:off x="215900" y="159482"/>
            <a:ext cx="8712200" cy="3755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/>
              <a:t>(Folientitel, durch klicken bearbeiten)</a:t>
            </a:r>
            <a:endParaRPr lang="en-US"/>
          </a:p>
        </p:txBody>
      </p:sp>
      <p:sp>
        <p:nvSpPr>
          <p:cNvPr id="3" name="Folieninhalt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424815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15900" y="576000"/>
            <a:ext cx="4248150" cy="375570"/>
          </a:xfrm>
        </p:spPr>
        <p:txBody>
          <a:bodyPr/>
          <a:lstStyle>
            <a:lvl1pPr marL="0" indent="0">
              <a:buNone/>
              <a:tabLst>
                <a:tab pos="4213225" algn="r"/>
              </a:tabLst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/>
              <a:t>(Untertitel 1 durch Klicken bearb.)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576000"/>
            <a:ext cx="4248150" cy="375570"/>
          </a:xfrm>
        </p:spPr>
        <p:txBody>
          <a:bodyPr/>
          <a:lstStyle>
            <a:lvl1pPr marL="0" indent="0">
              <a:buNone/>
              <a:tabLst>
                <a:tab pos="4213225" algn="r"/>
              </a:tabLst>
              <a:defRPr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/>
              <a:t>(Untertitel 2 durch Klicken bearb.)</a:t>
            </a:r>
          </a:p>
        </p:txBody>
      </p:sp>
      <p:sp>
        <p:nvSpPr>
          <p:cNvPr id="10" name="Folieninhalt"/>
          <p:cNvSpPr>
            <a:spLocks noGrp="1"/>
          </p:cNvSpPr>
          <p:nvPr>
            <p:ph sz="quarter" idx="16" hasCustomPrompt="1"/>
          </p:nvPr>
        </p:nvSpPr>
        <p:spPr>
          <a:xfrm>
            <a:off x="4679950" y="1080000"/>
            <a:ext cx="424815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139506" y="95040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 userDrawn="1"/>
        </p:nvCxnSpPr>
        <p:spPr>
          <a:xfrm>
            <a:off x="3705225" y="950400"/>
            <a:ext cx="97434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2 Untertitel &amp; 2 Inhalte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Überschrift, 2 Untertitel, 2 Inhalte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div. Inhaltstypen sind möglich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24" name="Rechteck 2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36956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4" pos="2812">
          <p15:clr>
            <a:srgbClr val="FBAE40"/>
          </p15:clr>
        </p15:guide>
        <p15:guide id="5" pos="29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Sourcecode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/>
              <a:t>(Folientitel, durch Klicken bearbeiten)</a:t>
            </a:r>
            <a:br>
              <a:rPr lang="de-DE"/>
            </a:br>
            <a:r>
              <a:rPr lang="de-DE"/>
              <a:t>(nur in Ausnahmen 2zeilig!)</a:t>
            </a:r>
            <a:endParaRPr lang="en-US"/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6120000" y="1080000"/>
            <a:ext cx="28080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15900" y="1080000"/>
            <a:ext cx="5688013" cy="3708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000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/>
            </a:lvl2pPr>
            <a:lvl3pPr marL="432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792000" indent="0">
              <a:buFontTx/>
              <a:buNone/>
              <a:defRPr/>
            </a:lvl5pPr>
          </a:lstStyle>
          <a:p>
            <a:pPr lvl="0"/>
            <a:r>
              <a:rPr lang="de-DE"/>
              <a:t>(Textbereich für </a:t>
            </a:r>
            <a:r>
              <a:rPr lang="de-DE" err="1"/>
              <a:t>Sourcecode</a:t>
            </a:r>
            <a:r>
              <a:rPr lang="de-DE"/>
              <a:t>, durch Klicken bearbeiten)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de-DE" sz="1100" baseline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1 Inhalt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Speziell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für </a:t>
            </a:r>
            <a:r>
              <a:rPr lang="de-DE" sz="1100" b="0" baseline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Überschrift, </a:t>
            </a:r>
            <a:r>
              <a:rPr lang="de-DE" sz="1100" b="0" baseline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, 1 Inhalt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Links ist </a:t>
            </a:r>
            <a:r>
              <a:rPr lang="de-DE" sz="1100" b="0" baseline="0" err="1">
                <a:latin typeface="Consolas" panose="020B0609020204030204" pitchFamily="49" charset="0"/>
                <a:cs typeface="Consolas" panose="020B0609020204030204" pitchFamily="49" charset="0"/>
              </a:rPr>
              <a:t>Sourcecode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in der </a:t>
            </a:r>
            <a:r>
              <a:rPr lang="de-DE" sz="1100" b="0" baseline="0" err="1">
                <a:latin typeface="Consolas" panose="020B0609020204030204" pitchFamily="49" charset="0"/>
                <a:cs typeface="Consolas" panose="020B0609020204030204" pitchFamily="49" charset="0"/>
              </a:rPr>
              <a:t>gew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. Schrift 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(Consolas) darstellbar, rechts 1 Inhalt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261055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3719">
          <p15:clr>
            <a:srgbClr val="FBAE40"/>
          </p15:clr>
        </p15:guide>
        <p15:guide id="6" pos="38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ein Titel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215999"/>
            <a:ext cx="8712200" cy="4572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 oder andere Inhalte einfügen)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Kein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1 Inhalt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1 variabler Inhalt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Bitte nicht den weißen Rand um den Inhalt 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missachten!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8" name="Rechteck 7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4242441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46">
          <p15:clr>
            <a:srgbClr val="FBAE40"/>
          </p15:clr>
        </p15:guide>
        <p15:guide id="3" orient="horz" pos="50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ein Titel &amp; Vollflächen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Kein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Vollflächengrafik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1 Bild auf ges. Seite.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Bilder stehen bspw.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hier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 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Bitte nur passendes Bildmaterial, ggf. 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Rücksprache mit </a:t>
            </a:r>
            <a:r>
              <a:rPr lang="de-DE" sz="1100" b="0" baseline="0" err="1">
                <a:latin typeface="Consolas" panose="020B0609020204030204" pitchFamily="49" charset="0"/>
                <a:cs typeface="Consolas" panose="020B0609020204030204" pitchFamily="49" charset="0"/>
              </a:rPr>
              <a:t>Mktg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. Ggf. Quellenangaben!!!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914000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</a:lstStyle>
          <a:p>
            <a:r>
              <a:rPr lang="de-DE"/>
              <a:t>Grafik, vollflächig; Durch Klicken Bearbeiten; </a:t>
            </a:r>
            <a:br>
              <a:rPr lang="de-DE"/>
            </a:br>
            <a:br>
              <a:rPr lang="de-DE"/>
            </a:br>
            <a:r>
              <a:rPr lang="de-DE"/>
              <a:t>Bitte ggf. einen Titel frei positionieren, Open Sans </a:t>
            </a:r>
            <a:r>
              <a:rPr lang="de-DE" err="1"/>
              <a:t>Semibold</a:t>
            </a:r>
            <a:r>
              <a:rPr lang="de-DE"/>
              <a:t>, &gt;=26 </a:t>
            </a:r>
            <a:r>
              <a:rPr lang="de-DE" err="1"/>
              <a:t>pt</a:t>
            </a:r>
            <a:r>
              <a:rPr lang="de-DE"/>
              <a:t>. Blau oder Weiß je nach Bildmaterial; innerhalb der Hilfslinien, d.h. min 6 mm Abstand zum Folienrand/Fußbereich</a:t>
            </a:r>
            <a:br>
              <a:rPr lang="de-DE"/>
            </a:br>
            <a:br>
              <a:rPr lang="de-DE"/>
            </a:br>
            <a:r>
              <a:rPr lang="de-DE"/>
              <a:t>Bitte ggf. eine Quellen o. Lizenzangabe einbauen, je nach Lizenz ist hier bspw. die Nennung des Fotografen, ggf. eine URL o. sonstige Quellangabe zu tätigen.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79936" y="4681538"/>
            <a:ext cx="4248000" cy="180000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r">
              <a:buFontTx/>
              <a:buNone/>
              <a:defRPr lang="de-DE" sz="1000" baseline="0" smtClean="0">
                <a:solidFill>
                  <a:schemeClr val="accent6"/>
                </a:solidFill>
                <a:latin typeface="+mn-lt"/>
              </a:defRPr>
            </a:lvl1pPr>
            <a:lvl2pPr marL="126900" indent="0">
              <a:buFontTx/>
              <a:buNone/>
              <a:defRPr lang="de-DE" sz="1350" smtClean="0"/>
            </a:lvl2pPr>
            <a:lvl3pPr marL="505800" indent="0">
              <a:buFontTx/>
              <a:buNone/>
              <a:defRPr lang="de-DE" sz="1350" smtClean="0"/>
            </a:lvl3pPr>
            <a:lvl4pPr marL="848700" indent="0">
              <a:buFontTx/>
              <a:buNone/>
              <a:defRPr lang="de-DE" sz="1350" smtClean="0"/>
            </a:lvl4pPr>
            <a:lvl5pPr marL="1191600" indent="0">
              <a:buFontTx/>
              <a:buNone/>
              <a:defRPr lang="de-DE" sz="1350"/>
            </a:lvl5pPr>
          </a:lstStyle>
          <a:p>
            <a:pPr marL="0" lvl="0" algn="r"/>
            <a:r>
              <a:rPr lang="de-DE"/>
              <a:t>Hier Bitte eine korrekte Quellen u./o. Lizenzangabe!</a:t>
            </a:r>
          </a:p>
        </p:txBody>
      </p:sp>
    </p:spTree>
    <p:extLst>
      <p:ext uri="{BB962C8B-B14F-4D97-AF65-F5344CB8AC3E}">
        <p14:creationId xmlns:p14="http://schemas.microsoft.com/office/powerpoint/2010/main" val="32836002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orient="horz" pos="29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, 1 Inhalt &amp; Vollflächen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OC17 Titel, 1 Inhalt &amp; Vollflächengrafik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1 Bild auf ges. Seite.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Bilder stehen bspw.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hier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 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Bitte nur passendes Bildmaterial, ggf. 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Rücksprache mit </a:t>
            </a:r>
            <a:r>
              <a:rPr lang="de-DE" sz="1100" b="0" baseline="0" err="1">
                <a:latin typeface="Consolas" panose="020B0609020204030204" pitchFamily="49" charset="0"/>
                <a:cs typeface="Consolas" panose="020B0609020204030204" pitchFamily="49" charset="0"/>
              </a:rPr>
              <a:t>Mktg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679998" y="0"/>
            <a:ext cx="4464001" cy="4914000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</a:lstStyle>
          <a:p>
            <a:r>
              <a:rPr lang="de-DE"/>
              <a:t>Grafik, vollflächig; Durch Klicken Bearbeiten; </a:t>
            </a:r>
            <a:br>
              <a:rPr lang="de-DE"/>
            </a:br>
            <a:br>
              <a:rPr lang="de-DE"/>
            </a:br>
            <a:r>
              <a:rPr lang="de-DE"/>
              <a:t>Bitte ggf. einen Titel frei positionieren, Open Sans </a:t>
            </a:r>
            <a:r>
              <a:rPr lang="de-DE" err="1"/>
              <a:t>Semibold</a:t>
            </a:r>
            <a:r>
              <a:rPr lang="de-DE"/>
              <a:t>, &gt;=26 </a:t>
            </a:r>
            <a:r>
              <a:rPr lang="de-DE" err="1"/>
              <a:t>pt</a:t>
            </a:r>
            <a:r>
              <a:rPr lang="de-DE"/>
              <a:t>. Blau oder Weiß je nach Bildmaterial; innerhalb der Hilfslinien, d.h. min 6 mm Abstand zum Folienrand/Fußbereich</a:t>
            </a:r>
            <a:br>
              <a:rPr lang="de-DE"/>
            </a:br>
            <a:br>
              <a:rPr lang="de-DE"/>
            </a:br>
            <a:r>
              <a:rPr lang="de-DE"/>
              <a:t>Bitte ggf. eine Quellen o. Lizenzangabe einbauen, je nach Lizenz ist hier bspw. die Nennung des Fotografen, ggf. eine URL o. sonstige Quellangabe zu tätigen.</a:t>
            </a:r>
          </a:p>
          <a:p>
            <a:endParaRPr lang="de-DE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424815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/>
              <a:t>(Folientitel, durch </a:t>
            </a:r>
            <a:r>
              <a:rPr lang="de-DE" err="1"/>
              <a:t>Klic</a:t>
            </a:r>
            <a:r>
              <a:rPr lang="de-DE"/>
              <a:t>. </a:t>
            </a:r>
            <a:r>
              <a:rPr lang="de-DE" err="1"/>
              <a:t>Be-arb</a:t>
            </a:r>
            <a:r>
              <a:rPr lang="de-DE"/>
              <a:t>., nur in </a:t>
            </a:r>
            <a:r>
              <a:rPr lang="de-DE" err="1"/>
              <a:t>Ausn</a:t>
            </a:r>
            <a:r>
              <a:rPr lang="de-DE"/>
              <a:t>. 2zeilig!)</a:t>
            </a:r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4248088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79936" y="4681538"/>
            <a:ext cx="4248000" cy="180000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r">
              <a:buFontTx/>
              <a:buNone/>
              <a:defRPr lang="de-DE" sz="1000" baseline="0" smtClean="0">
                <a:solidFill>
                  <a:schemeClr val="accent6"/>
                </a:solidFill>
                <a:latin typeface="+mn-lt"/>
              </a:defRPr>
            </a:lvl1pPr>
            <a:lvl2pPr marL="126900" indent="0">
              <a:buFontTx/>
              <a:buNone/>
              <a:defRPr lang="de-DE" sz="1350" smtClean="0"/>
            </a:lvl2pPr>
            <a:lvl3pPr marL="505800" indent="0">
              <a:buFontTx/>
              <a:buNone/>
              <a:defRPr lang="de-DE" sz="1350" smtClean="0"/>
            </a:lvl3pPr>
            <a:lvl4pPr marL="848700" indent="0">
              <a:buFontTx/>
              <a:buNone/>
              <a:defRPr lang="de-DE" sz="1350" smtClean="0"/>
            </a:lvl4pPr>
            <a:lvl5pPr marL="1191600" indent="0">
              <a:buFontTx/>
              <a:buNone/>
              <a:defRPr lang="de-DE" sz="1350"/>
            </a:lvl5pPr>
          </a:lstStyle>
          <a:p>
            <a:pPr marL="0" lvl="0" algn="r"/>
            <a:r>
              <a:rPr lang="de-DE"/>
              <a:t>Hier Bitte eine korrekte Quellen u./o. Lizenzangabe!</a:t>
            </a:r>
          </a:p>
        </p:txBody>
      </p:sp>
    </p:spTree>
    <p:extLst>
      <p:ext uri="{BB962C8B-B14F-4D97-AF65-F5344CB8AC3E}">
        <p14:creationId xmlns:p14="http://schemas.microsoft.com/office/powerpoint/2010/main" val="370920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orient="horz" pos="2935">
          <p15:clr>
            <a:srgbClr val="FBAE40"/>
          </p15:clr>
        </p15:guide>
        <p15:guide id="3" pos="2948">
          <p15:clr>
            <a:srgbClr val="FBAE40"/>
          </p15:clr>
        </p15:guide>
        <p15:guide id="4" pos="28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SWOT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/>
              <a:t>(Folientitel, durch Klicken bearbeiten)</a:t>
            </a:r>
            <a:br>
              <a:rPr lang="de-DE"/>
            </a:br>
            <a:r>
              <a:rPr lang="de-DE"/>
              <a:t>(nur in Ausnahmen 2zeilig!)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575514" y="1080000"/>
            <a:ext cx="3888536" cy="1764000"/>
          </a:xfrm>
          <a:ln>
            <a:solidFill>
              <a:schemeClr val="accent1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(Aufzählungstext, durch Klicken bearbeiten oder andere Inhalte einfügen)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1 SWOT MATRIX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Überschrift, 4 SWOT Matrixfelder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S W = interner Einfluss     S O = hilfreich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	O T = externer Einfluss     W T = schädlich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16" name="Rechteck 15"/>
          <p:cNvSpPr/>
          <p:nvPr userDrawn="1"/>
        </p:nvSpPr>
        <p:spPr>
          <a:xfrm rot="16200000">
            <a:off x="-486486" y="1782000"/>
            <a:ext cx="1764000" cy="36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err="1">
                <a:solidFill>
                  <a:schemeClr val="bg1"/>
                </a:solidFill>
                <a:latin typeface="+mj-lt"/>
              </a:rPr>
              <a:t>Strengths</a:t>
            </a:r>
            <a:endParaRPr lang="de-DE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5039999" y="1080000"/>
            <a:ext cx="3888536" cy="1764000"/>
          </a:xfrm>
          <a:ln>
            <a:solidFill>
              <a:schemeClr val="accent2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(Aufzählungstext, durch Klicken bearbeiten oder andere Inhalte einfügen)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3" name="Rechteck 22"/>
          <p:cNvSpPr/>
          <p:nvPr userDrawn="1"/>
        </p:nvSpPr>
        <p:spPr>
          <a:xfrm rot="16200000">
            <a:off x="3977999" y="1782000"/>
            <a:ext cx="1764000" cy="36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err="1">
                <a:solidFill>
                  <a:schemeClr val="bg1"/>
                </a:solidFill>
                <a:latin typeface="+mj-lt"/>
              </a:rPr>
              <a:t>Weaknesses</a:t>
            </a:r>
            <a:endParaRPr lang="de-DE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575079" y="3021571"/>
            <a:ext cx="3888536" cy="1764000"/>
          </a:xfrm>
          <a:ln>
            <a:solidFill>
              <a:schemeClr val="accent3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(Aufzählungstext, durch Klicken bearbeiten oder andere Inhalte einfügen)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" name="Rechteck 26"/>
          <p:cNvSpPr/>
          <p:nvPr userDrawn="1"/>
        </p:nvSpPr>
        <p:spPr>
          <a:xfrm rot="16200000">
            <a:off x="-486921" y="3723571"/>
            <a:ext cx="1764000" cy="36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err="1">
                <a:solidFill>
                  <a:schemeClr val="bg1"/>
                </a:solidFill>
                <a:latin typeface="+mj-lt"/>
              </a:rPr>
              <a:t>Opportunities</a:t>
            </a:r>
            <a:endParaRPr lang="de-DE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039564" y="3021571"/>
            <a:ext cx="3888536" cy="1764000"/>
          </a:xfrm>
          <a:ln>
            <a:solidFill>
              <a:schemeClr val="accent4"/>
            </a:solidFill>
          </a:ln>
        </p:spPr>
        <p:txBody>
          <a:bodyPr lIns="72000" tIns="54000" rIns="72000" bIns="54000">
            <a:noAutofit/>
          </a:bodyPr>
          <a:lstStyle>
            <a:lvl1pPr>
              <a:spcBef>
                <a:spcPts val="0"/>
              </a:spcBef>
              <a:defRPr sz="1200" baseline="0"/>
            </a:lvl1pPr>
            <a:lvl2pPr>
              <a:spcBef>
                <a:spcPts val="0"/>
              </a:spcBef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(Aufzählungstext, durch Klicken bearbeiten oder andere Inhalte einfügen)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9" name="Rechteck 28"/>
          <p:cNvSpPr/>
          <p:nvPr userDrawn="1"/>
        </p:nvSpPr>
        <p:spPr>
          <a:xfrm rot="16200000">
            <a:off x="3977564" y="3723571"/>
            <a:ext cx="1764000" cy="36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err="1">
                <a:solidFill>
                  <a:schemeClr val="bg1"/>
                </a:solidFill>
                <a:latin typeface="+mj-lt"/>
              </a:rPr>
              <a:t>Threats</a:t>
            </a:r>
            <a:endParaRPr lang="de-DE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hteck 18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312120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3" pos="2812">
          <p15:clr>
            <a:srgbClr val="FBAE40"/>
          </p15:clr>
        </p15:guide>
        <p15:guide id="4" pos="29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0"/>
          <a:stretch/>
        </p:blipFill>
        <p:spPr>
          <a:xfrm>
            <a:off x="6119813" y="-61415"/>
            <a:ext cx="3530721" cy="4975059"/>
          </a:xfrm>
          <a:prstGeom prst="rect">
            <a:avLst/>
          </a:prstGeom>
        </p:spPr>
      </p:pic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899" y="87474"/>
            <a:ext cx="5688014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(Inhalt – durch Klicken bearbeiten)</a:t>
            </a:r>
            <a:endParaRPr lang="en-US"/>
          </a:p>
        </p:txBody>
      </p: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215900" y="1203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15" name="Textplatzhalt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215516" y="1887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215516" y="2571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19" name="Textplatzhalt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215516" y="3255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20" name="Textplatzhalt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215516" y="3939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35037" y="1203075"/>
            <a:ext cx="4968884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935999" y="1887075"/>
            <a:ext cx="4967915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52977" y="2571075"/>
            <a:ext cx="4950810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35999" y="3255075"/>
            <a:ext cx="4967915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35999" y="3939075"/>
            <a:ext cx="4967914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cxnSp>
        <p:nvCxnSpPr>
          <p:cNvPr id="29" name="Gerader Verbinder 2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 userDrawn="1"/>
        </p:nvSpPr>
        <p:spPr>
          <a:xfrm>
            <a:off x="0" y="-864001"/>
            <a:ext cx="4464000" cy="802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Agenda</a:t>
            </a: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Für Inhaltsangaben bei weniger als 5 Teilen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 (bspw. Inhalt, Agenda, ...)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Alternatives Layout „Agenda &gt; 5 Teile“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überzählige blaue Zahlenboxen löschen!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</a:t>
            </a:r>
            <a:r>
              <a:rPr lang="de-DE" err="1"/>
              <a:t>Powerpoint</a:t>
            </a:r>
            <a:r>
              <a:rPr lang="de-DE"/>
              <a:t> CI 2017 V 0.933</a:t>
            </a:r>
          </a:p>
        </p:txBody>
      </p:sp>
      <p:sp>
        <p:nvSpPr>
          <p:cNvPr id="27" name="Rechteck 26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Spezialfolie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0" y="4914000"/>
            <a:ext cx="9143999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2718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2" pos="476">
          <p15:clr>
            <a:srgbClr val="FBAE40"/>
          </p15:clr>
        </p15:guide>
        <p15:guide id="4" pos="589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orient="horz" pos="1098">
          <p15:clr>
            <a:srgbClr val="FBAE40"/>
          </p15:clr>
        </p15:guide>
        <p15:guide id="8" orient="horz" pos="1529">
          <p15:clr>
            <a:srgbClr val="FBAE40"/>
          </p15:clr>
        </p15:guide>
        <p15:guide id="9" orient="horz" pos="1960">
          <p15:clr>
            <a:srgbClr val="FBAE40"/>
          </p15:clr>
        </p15:guide>
        <p15:guide id="10" orient="horz" pos="2391">
          <p15:clr>
            <a:srgbClr val="FBAE40"/>
          </p15:clr>
        </p15:guide>
        <p15:guide id="11" pos="3855">
          <p15:clr>
            <a:srgbClr val="FBAE40"/>
          </p15:clr>
        </p15:guide>
        <p15:guide id="12" pos="3719">
          <p15:clr>
            <a:srgbClr val="FBAE40"/>
          </p15:clr>
        </p15:guide>
        <p15:guide id="13" orient="horz" pos="282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gt; 5 Te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0"/>
          <a:stretch/>
        </p:blipFill>
        <p:spPr>
          <a:xfrm>
            <a:off x="6119813" y="-61415"/>
            <a:ext cx="3530721" cy="4975059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5219950" y="1058863"/>
            <a:ext cx="3708534" cy="35915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>
          <a:xfrm>
            <a:off x="5363605" y="7810409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899" y="87474"/>
            <a:ext cx="5688014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(Inhalt – durch Klicken bearbeiten)</a:t>
            </a:r>
            <a:endParaRPr lang="en-US"/>
          </a:p>
        </p:txBody>
      </p:sp>
      <p:cxnSp>
        <p:nvCxnSpPr>
          <p:cNvPr id="28" name="Gerader Verbinder 27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/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215900" y="1203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15" name="Textplatzhalter 36"/>
          <p:cNvSpPr>
            <a:spLocks noGrp="1"/>
          </p:cNvSpPr>
          <p:nvPr>
            <p:ph type="body" sz="quarter" idx="17" hasCustomPrompt="1"/>
          </p:nvPr>
        </p:nvSpPr>
        <p:spPr>
          <a:xfrm>
            <a:off x="215516" y="1887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215516" y="2571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19" name="Textplatzhalter 36"/>
          <p:cNvSpPr>
            <a:spLocks noGrp="1"/>
          </p:cNvSpPr>
          <p:nvPr>
            <p:ph type="body" sz="quarter" idx="19" hasCustomPrompt="1"/>
          </p:nvPr>
        </p:nvSpPr>
        <p:spPr>
          <a:xfrm>
            <a:off x="215516" y="3255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20" name="Textplatzhalter 36"/>
          <p:cNvSpPr>
            <a:spLocks noGrp="1"/>
          </p:cNvSpPr>
          <p:nvPr>
            <p:ph type="body" sz="quarter" idx="20" hasCustomPrompt="1"/>
          </p:nvPr>
        </p:nvSpPr>
        <p:spPr>
          <a:xfrm>
            <a:off x="215516" y="3939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35037" y="1203075"/>
            <a:ext cx="352901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935999" y="1887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952977" y="2571075"/>
            <a:ext cx="351107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935999" y="3255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35999" y="3939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29" name="Textplatzhalter 36"/>
          <p:cNvSpPr>
            <a:spLocks noGrp="1"/>
          </p:cNvSpPr>
          <p:nvPr>
            <p:ph type="body" sz="quarter" idx="26" hasCustomPrompt="1"/>
          </p:nvPr>
        </p:nvSpPr>
        <p:spPr>
          <a:xfrm>
            <a:off x="4680334" y="1203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31" name="Textplatzhalter 36"/>
          <p:cNvSpPr>
            <a:spLocks noGrp="1"/>
          </p:cNvSpPr>
          <p:nvPr>
            <p:ph type="body" sz="quarter" idx="27" hasCustomPrompt="1"/>
          </p:nvPr>
        </p:nvSpPr>
        <p:spPr>
          <a:xfrm>
            <a:off x="4679950" y="1887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32" name="Textplatzhalter 36"/>
          <p:cNvSpPr>
            <a:spLocks noGrp="1"/>
          </p:cNvSpPr>
          <p:nvPr>
            <p:ph type="body" sz="quarter" idx="28" hasCustomPrompt="1"/>
          </p:nvPr>
        </p:nvSpPr>
        <p:spPr>
          <a:xfrm>
            <a:off x="4679950" y="2571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33" name="Textplatzhalter 36"/>
          <p:cNvSpPr>
            <a:spLocks noGrp="1"/>
          </p:cNvSpPr>
          <p:nvPr>
            <p:ph type="body" sz="quarter" idx="29" hasCustomPrompt="1"/>
          </p:nvPr>
        </p:nvSpPr>
        <p:spPr>
          <a:xfrm>
            <a:off x="4679950" y="3255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34" name="Textplatzhalter 36"/>
          <p:cNvSpPr>
            <a:spLocks noGrp="1"/>
          </p:cNvSpPr>
          <p:nvPr>
            <p:ph type="body" sz="quarter" idx="30" hasCustomPrompt="1"/>
          </p:nvPr>
        </p:nvSpPr>
        <p:spPr>
          <a:xfrm>
            <a:off x="4679950" y="3939075"/>
            <a:ext cx="540000" cy="54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399471" y="1203075"/>
            <a:ext cx="352901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36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400433" y="1887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38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5417411" y="2571075"/>
            <a:ext cx="3511073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400433" y="3255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5400433" y="3939075"/>
            <a:ext cx="3528051" cy="540000"/>
          </a:xfrm>
        </p:spPr>
        <p:txBody>
          <a:bodyPr anchor="ctr" anchorCtr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err="1"/>
              <a:t>Kapitelbezeichung</a:t>
            </a:r>
            <a:r>
              <a:rPr lang="de-DE"/>
              <a:t> – durch Klicken </a:t>
            </a:r>
            <a:r>
              <a:rPr lang="de-DE" err="1"/>
              <a:t>bearbe</a:t>
            </a:r>
            <a:r>
              <a:rPr lang="de-DE"/>
              <a:t>.</a:t>
            </a:r>
          </a:p>
        </p:txBody>
      </p:sp>
      <p:cxnSp>
        <p:nvCxnSpPr>
          <p:cNvPr id="47" name="Gerader Verbinder 46"/>
          <p:cNvCxnSpPr/>
          <p:nvPr userDrawn="1"/>
        </p:nvCxnSpPr>
        <p:spPr>
          <a:xfrm>
            <a:off x="-324928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 userDrawn="1"/>
        </p:nvCxnSpPr>
        <p:spPr>
          <a:xfrm>
            <a:off x="-868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 userDrawn="1"/>
        </p:nvSpPr>
        <p:spPr>
          <a:xfrm>
            <a:off x="0" y="-864000"/>
            <a:ext cx="4464000" cy="790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Agenda &gt; 5 Teile</a:t>
            </a: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Für Inhaltsangaben bei mehr als 5 Teilen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 (bspw. Inhalt, Agenda, ...)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Alternatives Layout „Agenda“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überzählige blaue Zahlenboxen löschen!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41" name="Rechteck 40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Spezialfolie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42" name="Rechteck 41"/>
          <p:cNvSpPr/>
          <p:nvPr userDrawn="1"/>
        </p:nvSpPr>
        <p:spPr>
          <a:xfrm>
            <a:off x="0" y="4914000"/>
            <a:ext cx="9143999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24228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2" pos="476">
          <p15:clr>
            <a:srgbClr val="FBAE40"/>
          </p15:clr>
        </p15:guide>
        <p15:guide id="4" pos="589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orient="horz" pos="1098">
          <p15:clr>
            <a:srgbClr val="FBAE40"/>
          </p15:clr>
        </p15:guide>
        <p15:guide id="8" orient="horz" pos="2822" userDrawn="1">
          <p15:clr>
            <a:srgbClr val="FBAE40"/>
          </p15:clr>
        </p15:guide>
        <p15:guide id="9" orient="horz" pos="1960">
          <p15:clr>
            <a:srgbClr val="FBAE40"/>
          </p15:clr>
        </p15:guide>
        <p15:guide id="10" orient="horz" pos="2391">
          <p15:clr>
            <a:srgbClr val="FBAE40"/>
          </p15:clr>
        </p15:guide>
        <p15:guide id="11" pos="2948" userDrawn="1">
          <p15:clr>
            <a:srgbClr val="FBAE40"/>
          </p15:clr>
        </p15:guide>
        <p15:guide id="12" pos="2812" userDrawn="1">
          <p15:clr>
            <a:srgbClr val="FBAE40"/>
          </p15:clr>
        </p15:guide>
        <p15:guide id="13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eiltre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0"/>
          <a:stretch/>
        </p:blipFill>
        <p:spPr>
          <a:xfrm>
            <a:off x="6119813" y="-61415"/>
            <a:ext cx="3530721" cy="4975059"/>
          </a:xfrm>
          <a:prstGeom prst="rect">
            <a:avLst/>
          </a:prstGeom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>
          <a:xfrm>
            <a:off x="5363605" y="7810409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16" name="Rechteck 15"/>
          <p:cNvSpPr/>
          <p:nvPr userDrawn="1"/>
        </p:nvSpPr>
        <p:spPr>
          <a:xfrm>
            <a:off x="0" y="4914000"/>
            <a:ext cx="9143999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90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568851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(Kapiteltitel – bitte 1zeilig)</a:t>
            </a:r>
            <a:endParaRPr lang="en-US"/>
          </a:p>
        </p:txBody>
      </p: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215515" y="1080000"/>
            <a:ext cx="5688895" cy="3723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Ggf. Inhaltsangaben zur diesem Teil wenn nötig!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6" hasCustomPrompt="1"/>
          </p:nvPr>
        </p:nvSpPr>
        <p:spPr>
          <a:xfrm>
            <a:off x="7848100" y="231775"/>
            <a:ext cx="1080000" cy="1080000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de-DE"/>
              <a:t>X</a:t>
            </a:r>
          </a:p>
        </p:txBody>
      </p:sp>
      <p:cxnSp>
        <p:nvCxnSpPr>
          <p:cNvPr id="20" name="Gerader Verbinder 1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 err="1">
                <a:latin typeface="Consolas" panose="020B0609020204030204" pitchFamily="49" charset="0"/>
                <a:cs typeface="Consolas" panose="020B0609020204030204" pitchFamily="49" charset="0"/>
              </a:rPr>
              <a:t>Teiltrenner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Für die Abtrennung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von Kapiteln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 des Teils/Kapitels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Optional sind hier Detail-Inhaltsangaben mögl.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Spezialfolie</a:t>
            </a:r>
          </a:p>
        </p:txBody>
      </p:sp>
    </p:spTree>
    <p:extLst>
      <p:ext uri="{BB962C8B-B14F-4D97-AF65-F5344CB8AC3E}">
        <p14:creationId xmlns:p14="http://schemas.microsoft.com/office/powerpoint/2010/main" val="344253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55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pos="3719">
          <p15:clr>
            <a:srgbClr val="FBAE40"/>
          </p15:clr>
        </p15:guide>
        <p15:guide id="8" pos="4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Q&amp;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 userDrawn="1"/>
        </p:nvSpPr>
        <p:spPr>
          <a:xfrm>
            <a:off x="2822576" y="-107671"/>
            <a:ext cx="6321424" cy="501968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cxnSp>
        <p:nvCxnSpPr>
          <p:cNvPr id="20" name="Gerader Verbinder 19"/>
          <p:cNvCxnSpPr/>
          <p:nvPr userDrawn="1"/>
        </p:nvCxnSpPr>
        <p:spPr>
          <a:xfrm>
            <a:off x="2694881" y="97062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 userDrawn="1"/>
        </p:nvCxnSpPr>
        <p:spPr>
          <a:xfrm>
            <a:off x="2774731" y="970620"/>
            <a:ext cx="46021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>
          <a:xfrm>
            <a:off x="5363605" y="7810409"/>
            <a:ext cx="972108" cy="234000"/>
          </a:xfrm>
        </p:spPr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39590" y="87474"/>
            <a:ext cx="568851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(Fragen &amp; Antworten, bitte betiteln)</a:t>
            </a:r>
            <a:endParaRPr lang="en-US"/>
          </a:p>
        </p:txBody>
      </p:sp>
      <p:sp>
        <p:nvSpPr>
          <p:cNvPr id="30" name="Foliennummernplatzhalter 17"/>
          <p:cNvSpPr txBox="1">
            <a:spLocks/>
          </p:cNvSpPr>
          <p:nvPr userDrawn="1"/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r" defTabSz="685800" rtl="0" eaLnBrk="1" latinLnBrk="0" hangingPunct="1">
              <a:defRPr lang="de-DE" sz="9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/>
              <a:t>Seite </a:t>
            </a:r>
            <a:fld id="{C3263557-27B3-42AF-8161-8D05F4F8A622}" type="slidenum">
              <a:rPr sz="800" smtClean="0"/>
              <a:pPr/>
              <a:t>‹Nr.›</a:t>
            </a:fld>
            <a:endParaRPr sz="800"/>
          </a:p>
        </p:txBody>
      </p:sp>
      <p:sp>
        <p:nvSpPr>
          <p:cNvPr id="22" name="Textfeld 21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Q&amp;A</a:t>
            </a: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Für eine Fragen &amp;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Antworten Seite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Eigentlich kein echter Inhalt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205" y="1080000"/>
            <a:ext cx="5688895" cy="3723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Ggf. Motivationsangaben zur Fragen, wenn nötig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73" b="6539"/>
          <a:stretch/>
        </p:blipFill>
        <p:spPr>
          <a:xfrm>
            <a:off x="-147259" y="-61415"/>
            <a:ext cx="3530721" cy="4974609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275912" y="493751"/>
            <a:ext cx="19641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0">
                <a:solidFill>
                  <a:schemeClr val="bg1">
                    <a:alpha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?</a:t>
            </a:r>
          </a:p>
        </p:txBody>
      </p:sp>
      <p:sp>
        <p:nvSpPr>
          <p:cNvPr id="17" name="Rechteck 16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Spezialfolie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</p:spTree>
    <p:extLst>
      <p:ext uri="{BB962C8B-B14F-4D97-AF65-F5344CB8AC3E}">
        <p14:creationId xmlns:p14="http://schemas.microsoft.com/office/powerpoint/2010/main" val="14873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-2.46914E-7 L 0.05902 -2.46914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 mod="1">
    <p:ext uri="{DCECCB84-F9BA-43D5-87BE-67443E8EF086}">
      <p15:sldGuideLst xmlns:p15="http://schemas.microsoft.com/office/powerpoint/2012/main">
        <p15:guide id="1" pos="2041">
          <p15:clr>
            <a:srgbClr val="FBAE40"/>
          </p15:clr>
        </p15:guide>
        <p15:guide id="4" pos="635">
          <p15:clr>
            <a:srgbClr val="FBAE40"/>
          </p15:clr>
        </p15:guide>
        <p15:guide id="5" orient="horz" pos="962">
          <p15:clr>
            <a:srgbClr val="FBAE40"/>
          </p15:clr>
        </p15:guide>
        <p15:guide id="6" orient="horz" pos="146">
          <p15:clr>
            <a:srgbClr val="FBAE40"/>
          </p15:clr>
        </p15:guide>
        <p15:guide id="7" pos="190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ontakt 1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611" y="-11460"/>
            <a:ext cx="9501219" cy="2402958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36514" y="2391498"/>
            <a:ext cx="9180514" cy="252051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18" name="Rechteck 17"/>
          <p:cNvSpPr/>
          <p:nvPr userDrawn="1"/>
        </p:nvSpPr>
        <p:spPr>
          <a:xfrm>
            <a:off x="0" y="195486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" y="300474"/>
            <a:ext cx="928418" cy="360000"/>
          </a:xfrm>
          <a:prstGeom prst="rect">
            <a:avLst/>
          </a:prstGeom>
        </p:spPr>
      </p:pic>
      <p:sp>
        <p:nvSpPr>
          <p:cNvPr id="20" name="Textfeld 19"/>
          <p:cNvSpPr txBox="1"/>
          <p:nvPr userDrawn="1"/>
        </p:nvSpPr>
        <p:spPr>
          <a:xfrm>
            <a:off x="6173692" y="483518"/>
            <a:ext cx="2754408" cy="20289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de-DE" sz="106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 2" panose="05020102010507070707" pitchFamily="18" charset="2"/>
              </a:rPr>
              <a:t> </a:t>
            </a:r>
            <a:r>
              <a:rPr lang="de-DE" sz="8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Überraschend mehr Möglichkeiten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Kontakt 1fach</a:t>
            </a: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Abspann mit Statement, Foto, Kontaktinfos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Logo, Claim, Kontaktinfos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27884" y="1058863"/>
            <a:ext cx="5676029" cy="35915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467999" y="1293132"/>
            <a:ext cx="5182173" cy="987289"/>
          </a:xfrm>
        </p:spPr>
        <p:txBody>
          <a:bodyPr anchor="t" anchorCtr="0"/>
          <a:lstStyle>
            <a:lvl1pPr algn="l">
              <a:defRPr sz="1800" baseline="0"/>
            </a:lvl1pPr>
          </a:lstStyle>
          <a:p>
            <a:r>
              <a:rPr lang="de-DE"/>
              <a:t>(Statement, durch Klicken bearbeiten)</a:t>
            </a:r>
            <a:endParaRPr lang="en-US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 hasCustomPrompt="1"/>
          </p:nvPr>
        </p:nvSpPr>
        <p:spPr>
          <a:xfrm>
            <a:off x="468313" y="2643188"/>
            <a:ext cx="1152000" cy="1152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de-DE"/>
              <a:t>Referentenfoto </a:t>
            </a:r>
            <a:r>
              <a:rPr lang="de-DE" err="1"/>
              <a:t>hierrein</a:t>
            </a:r>
            <a:r>
              <a:rPr lang="de-DE"/>
              <a:t>!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836738" y="2643189"/>
            <a:ext cx="3813434" cy="2885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de-DE"/>
              <a:t>(Name des Referenten)</a:t>
            </a:r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1840876" y="3013712"/>
            <a:ext cx="3809295" cy="143003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(ggf. Titel)</a:t>
            </a:r>
            <a:br>
              <a:rPr lang="de-DE"/>
            </a:br>
            <a:r>
              <a:rPr lang="de-DE"/>
              <a:t>(ggf. Position)</a:t>
            </a:r>
            <a:br>
              <a:rPr lang="de-DE"/>
            </a:br>
            <a:r>
              <a:rPr lang="de-DE"/>
              <a:t>(ggf. Adresse)</a:t>
            </a:r>
            <a:br>
              <a:rPr lang="de-DE"/>
            </a:br>
            <a:r>
              <a:rPr lang="de-DE"/>
              <a:t>(ggf. Telefonnummer(n))</a:t>
            </a:r>
            <a:br>
              <a:rPr lang="de-DE"/>
            </a:br>
            <a:r>
              <a:rPr lang="de-DE"/>
              <a:t>(ggf. </a:t>
            </a:r>
            <a:r>
              <a:rPr lang="de-DE" err="1"/>
              <a:t>eMail</a:t>
            </a:r>
            <a:r>
              <a:rPr lang="de-DE"/>
              <a:t>-Adresse)</a:t>
            </a:r>
            <a:br>
              <a:rPr lang="de-DE"/>
            </a:br>
            <a:r>
              <a:rPr lang="de-DE"/>
              <a:t>(ggf. weitere Kontaktangaben, </a:t>
            </a:r>
            <a:r>
              <a:rPr lang="de-DE" err="1"/>
              <a:t>Social</a:t>
            </a:r>
            <a:r>
              <a:rPr lang="de-DE"/>
              <a:t> Media, Blogs, Websites)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6115050" y="3268921"/>
            <a:ext cx="2813050" cy="216000"/>
            <a:chOff x="6115050" y="3268853"/>
            <a:chExt cx="2813050" cy="216000"/>
          </a:xfrm>
        </p:grpSpPr>
        <p:sp>
          <p:nvSpPr>
            <p:cNvPr id="35" name="Textfeld 34"/>
            <p:cNvSpPr txBox="1"/>
            <p:nvPr userDrawn="1"/>
          </p:nvSpPr>
          <p:spPr>
            <a:xfrm>
              <a:off x="6447693" y="3268853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>
                  <a:solidFill>
                    <a:schemeClr val="accent1"/>
                  </a:solidFill>
                  <a:latin typeface="+mj-lt"/>
                  <a:hlinkClick r:id="rId4"/>
                </a:rPr>
                <a:t>@OC_WIRE</a:t>
              </a:r>
              <a:endParaRPr lang="de-DE" sz="100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2" name="Grafik 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3268853"/>
              <a:ext cx="216000" cy="216000"/>
            </a:xfrm>
            <a:prstGeom prst="rect">
              <a:avLst/>
            </a:prstGeom>
          </p:spPr>
        </p:pic>
      </p:grpSp>
      <p:grpSp>
        <p:nvGrpSpPr>
          <p:cNvPr id="28" name="Gruppieren 27"/>
          <p:cNvGrpSpPr/>
          <p:nvPr userDrawn="1"/>
        </p:nvGrpSpPr>
        <p:grpSpPr>
          <a:xfrm>
            <a:off x="6119366" y="3564798"/>
            <a:ext cx="2808734" cy="216000"/>
            <a:chOff x="6119366" y="3560356"/>
            <a:chExt cx="2808734" cy="216000"/>
          </a:xfrm>
        </p:grpSpPr>
        <p:sp>
          <p:nvSpPr>
            <p:cNvPr id="36" name="Textfeld 35"/>
            <p:cNvSpPr txBox="1"/>
            <p:nvPr userDrawn="1"/>
          </p:nvSpPr>
          <p:spPr>
            <a:xfrm>
              <a:off x="6447693" y="3560356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>
                  <a:solidFill>
                    <a:schemeClr val="accent1"/>
                  </a:solidFill>
                  <a:latin typeface="+mj-lt"/>
                  <a:hlinkClick r:id="rId6"/>
                </a:rPr>
                <a:t>OPITZCONSULTING</a:t>
              </a:r>
              <a:endParaRPr lang="de-DE" sz="100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3" name="Grafik 2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366" y="3560356"/>
              <a:ext cx="216000" cy="216000"/>
            </a:xfrm>
            <a:prstGeom prst="rect">
              <a:avLst/>
            </a:prstGeom>
          </p:spPr>
        </p:pic>
      </p:grpSp>
      <p:grpSp>
        <p:nvGrpSpPr>
          <p:cNvPr id="29" name="Gruppieren 28"/>
          <p:cNvGrpSpPr/>
          <p:nvPr userDrawn="1"/>
        </p:nvGrpSpPr>
        <p:grpSpPr>
          <a:xfrm>
            <a:off x="6115050" y="3860675"/>
            <a:ext cx="2813050" cy="216000"/>
            <a:chOff x="6115050" y="3846863"/>
            <a:chExt cx="2813050" cy="216000"/>
          </a:xfrm>
        </p:grpSpPr>
        <p:sp>
          <p:nvSpPr>
            <p:cNvPr id="37" name="Textfeld 36"/>
            <p:cNvSpPr txBox="1"/>
            <p:nvPr userDrawn="1"/>
          </p:nvSpPr>
          <p:spPr>
            <a:xfrm>
              <a:off x="6447693" y="3846863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>
                  <a:solidFill>
                    <a:schemeClr val="accent1"/>
                  </a:solidFill>
                  <a:latin typeface="+mj-lt"/>
                  <a:hlinkClick r:id="rId8"/>
                </a:rPr>
                <a:t>opitzconsulting</a:t>
              </a:r>
              <a:endParaRPr lang="de-DE" sz="100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3846863"/>
              <a:ext cx="216000" cy="216000"/>
            </a:xfrm>
            <a:prstGeom prst="rect">
              <a:avLst/>
            </a:prstGeom>
          </p:spPr>
        </p:pic>
      </p:grpSp>
      <p:grpSp>
        <p:nvGrpSpPr>
          <p:cNvPr id="30" name="Gruppieren 29"/>
          <p:cNvGrpSpPr/>
          <p:nvPr userDrawn="1"/>
        </p:nvGrpSpPr>
        <p:grpSpPr>
          <a:xfrm>
            <a:off x="6115050" y="4152246"/>
            <a:ext cx="2813050" cy="216000"/>
            <a:chOff x="6115050" y="4136730"/>
            <a:chExt cx="2813050" cy="216000"/>
          </a:xfrm>
        </p:grpSpPr>
        <p:sp>
          <p:nvSpPr>
            <p:cNvPr id="38" name="Textfeld 37"/>
            <p:cNvSpPr txBox="1"/>
            <p:nvPr userDrawn="1"/>
          </p:nvSpPr>
          <p:spPr>
            <a:xfrm>
              <a:off x="6447693" y="4136730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>
                  <a:solidFill>
                    <a:schemeClr val="accent1"/>
                  </a:solidFill>
                  <a:latin typeface="+mj-lt"/>
                  <a:hlinkClick r:id="rId10"/>
                </a:rPr>
                <a:t>opitz-consulting-bcb8-1009116</a:t>
              </a:r>
              <a:endParaRPr lang="de-DE" sz="100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6" name="Grafik 5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4136730"/>
              <a:ext cx="216000" cy="216000"/>
            </a:xfrm>
            <a:prstGeom prst="rect">
              <a:avLst/>
            </a:prstGeom>
          </p:spPr>
        </p:pic>
      </p:grpSp>
      <p:grpSp>
        <p:nvGrpSpPr>
          <p:cNvPr id="21" name="Gruppieren 20"/>
          <p:cNvGrpSpPr/>
          <p:nvPr userDrawn="1"/>
        </p:nvGrpSpPr>
        <p:grpSpPr>
          <a:xfrm>
            <a:off x="6115050" y="2977350"/>
            <a:ext cx="2813050" cy="216000"/>
            <a:chOff x="6115050" y="2977350"/>
            <a:chExt cx="2813050" cy="216000"/>
          </a:xfrm>
        </p:grpSpPr>
        <p:sp>
          <p:nvSpPr>
            <p:cNvPr id="34" name="Textfeld 33"/>
            <p:cNvSpPr txBox="1"/>
            <p:nvPr userDrawn="1"/>
          </p:nvSpPr>
          <p:spPr>
            <a:xfrm>
              <a:off x="6447693" y="2977350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>
                  <a:solidFill>
                    <a:schemeClr val="accent1"/>
                  </a:solidFill>
                  <a:latin typeface="+mj-lt"/>
                  <a:hlinkClick r:id="rId12"/>
                </a:rPr>
                <a:t>WWW.OPITZ-CONSULTING.COM</a:t>
              </a:r>
              <a:endParaRPr lang="de-DE" sz="100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050" y="2977350"/>
              <a:ext cx="215894" cy="216000"/>
            </a:xfrm>
            <a:prstGeom prst="rect">
              <a:avLst/>
            </a:prstGeom>
          </p:spPr>
        </p:pic>
      </p:grpSp>
      <p:sp>
        <p:nvSpPr>
          <p:cNvPr id="32" name="Rechteck 31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Spezialfolie</a:t>
            </a:r>
          </a:p>
        </p:txBody>
      </p:sp>
    </p:spTree>
    <p:extLst>
      <p:ext uri="{BB962C8B-B14F-4D97-AF65-F5344CB8AC3E}">
        <p14:creationId xmlns:p14="http://schemas.microsoft.com/office/powerpoint/2010/main" val="131281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71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Kontakt 2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611" y="-11460"/>
            <a:ext cx="9501219" cy="2402958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-36514" y="2391498"/>
            <a:ext cx="9180514" cy="252051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18" name="Rechteck 17"/>
          <p:cNvSpPr/>
          <p:nvPr userDrawn="1"/>
        </p:nvSpPr>
        <p:spPr>
          <a:xfrm>
            <a:off x="0" y="195486"/>
            <a:ext cx="91440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" y="300474"/>
            <a:ext cx="928418" cy="360000"/>
          </a:xfrm>
          <a:prstGeom prst="rect">
            <a:avLst/>
          </a:prstGeom>
        </p:spPr>
      </p:pic>
      <p:sp>
        <p:nvSpPr>
          <p:cNvPr id="20" name="Textfeld 19"/>
          <p:cNvSpPr txBox="1"/>
          <p:nvPr userDrawn="1"/>
        </p:nvSpPr>
        <p:spPr>
          <a:xfrm>
            <a:off x="6173692" y="483518"/>
            <a:ext cx="2754408" cy="20289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r"/>
            <a:r>
              <a:rPr lang="de-DE" sz="106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6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 2" panose="05020102010507070707" pitchFamily="18" charset="2"/>
              </a:rPr>
              <a:t> </a:t>
            </a:r>
            <a:r>
              <a:rPr lang="de-DE" sz="8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Überraschend mehr Möglichkeiten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0" y="-864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Kontakt 2fach</a:t>
            </a: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Abspann mit Statement, 2Fotos, 2xKontaktinfos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Logo, Claim, Kontaktinfos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/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27884" y="1058863"/>
            <a:ext cx="8700216" cy="33848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467999" y="1293132"/>
            <a:ext cx="3996051" cy="987289"/>
          </a:xfrm>
        </p:spPr>
        <p:txBody>
          <a:bodyPr anchor="t" anchorCtr="0"/>
          <a:lstStyle>
            <a:lvl1pPr algn="l">
              <a:defRPr sz="1800" baseline="0"/>
            </a:lvl1pPr>
          </a:lstStyle>
          <a:p>
            <a:r>
              <a:rPr lang="de-DE"/>
              <a:t>(Statement, durch Klicken bearbeiten)</a:t>
            </a:r>
            <a:endParaRPr lang="en-US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 hasCustomPrompt="1"/>
          </p:nvPr>
        </p:nvSpPr>
        <p:spPr>
          <a:xfrm>
            <a:off x="468313" y="2643188"/>
            <a:ext cx="936000" cy="936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de-DE"/>
              <a:t>Referenten-foto 1 </a:t>
            </a:r>
            <a:r>
              <a:rPr lang="de-DE" err="1"/>
              <a:t>hierrein</a:t>
            </a:r>
            <a:r>
              <a:rPr lang="de-DE"/>
              <a:t>!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546410" y="2643189"/>
            <a:ext cx="2917640" cy="2885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de-DE"/>
              <a:t>(Name des 1. Referenten)</a:t>
            </a:r>
          </a:p>
        </p:txBody>
      </p:sp>
      <p:sp>
        <p:nvSpPr>
          <p:cNvPr id="27" name="Textplatzhalt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1550549" y="3013712"/>
            <a:ext cx="2913452" cy="1250674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(ggf. Titel, Position, Adresse, Telefonnummer(n), ggf. </a:t>
            </a:r>
            <a:r>
              <a:rPr lang="de-DE" err="1"/>
              <a:t>eMail</a:t>
            </a:r>
            <a:r>
              <a:rPr lang="de-DE"/>
              <a:t>-Adresse, ggf. weitere Kontaktangaben, </a:t>
            </a:r>
            <a:r>
              <a:rPr lang="de-DE" err="1"/>
              <a:t>Social</a:t>
            </a:r>
            <a:r>
              <a:rPr lang="de-DE"/>
              <a:t> Media, Blogs, Websites)</a:t>
            </a:r>
          </a:p>
        </p:txBody>
      </p:sp>
      <p:sp>
        <p:nvSpPr>
          <p:cNvPr id="33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4680000" y="2643188"/>
            <a:ext cx="936000" cy="936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de-DE"/>
              <a:t>Referenten-foto 2 </a:t>
            </a:r>
            <a:r>
              <a:rPr lang="de-DE" err="1"/>
              <a:t>hierrein</a:t>
            </a:r>
            <a:r>
              <a:rPr lang="de-DE"/>
              <a:t>!</a:t>
            </a:r>
          </a:p>
        </p:txBody>
      </p:sp>
      <p:sp>
        <p:nvSpPr>
          <p:cNvPr id="46" name="Textplatzhalt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793229" y="2643188"/>
            <a:ext cx="2917640" cy="28856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de-DE"/>
              <a:t>(Name des 2. Referenten)</a:t>
            </a:r>
          </a:p>
        </p:txBody>
      </p:sp>
      <p:sp>
        <p:nvSpPr>
          <p:cNvPr id="49" name="Textplatzhalt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5797368" y="3013711"/>
            <a:ext cx="2913452" cy="125067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(ggf. Titel, Position, Adresse, Telefonnummer(n), ggf. </a:t>
            </a:r>
            <a:r>
              <a:rPr lang="de-DE" err="1"/>
              <a:t>eMail</a:t>
            </a:r>
            <a:r>
              <a:rPr lang="de-DE"/>
              <a:t>-Adresse, ggf. weitere Kontaktangaben, </a:t>
            </a:r>
            <a:r>
              <a:rPr lang="de-DE" err="1"/>
              <a:t>Social</a:t>
            </a:r>
            <a:r>
              <a:rPr lang="de-DE"/>
              <a:t> Media, Blogs, Websites)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1072303" y="4540554"/>
            <a:ext cx="8076747" cy="216000"/>
            <a:chOff x="1072303" y="4540554"/>
            <a:chExt cx="8076747" cy="216000"/>
          </a:xfrm>
        </p:grpSpPr>
        <p:sp>
          <p:nvSpPr>
            <p:cNvPr id="38" name="Textfeld 37"/>
            <p:cNvSpPr txBox="1"/>
            <p:nvPr userDrawn="1"/>
          </p:nvSpPr>
          <p:spPr>
            <a:xfrm>
              <a:off x="3843819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>
                  <a:solidFill>
                    <a:schemeClr val="accent1"/>
                  </a:solidFill>
                  <a:latin typeface="+mj-lt"/>
                  <a:hlinkClick r:id="rId4"/>
                </a:rPr>
                <a:t>@OC_WIRE</a:t>
              </a:r>
              <a:endParaRPr lang="de-DE" sz="100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39" name="Grafik 3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176" y="4540554"/>
              <a:ext cx="216000" cy="216000"/>
            </a:xfrm>
            <a:prstGeom prst="rect">
              <a:avLst/>
            </a:prstGeom>
          </p:spPr>
        </p:pic>
        <p:sp>
          <p:nvSpPr>
            <p:cNvPr id="45" name="Textfeld 44"/>
            <p:cNvSpPr txBox="1"/>
            <p:nvPr userDrawn="1"/>
          </p:nvSpPr>
          <p:spPr>
            <a:xfrm>
              <a:off x="5008277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>
                  <a:solidFill>
                    <a:schemeClr val="accent1"/>
                  </a:solidFill>
                  <a:latin typeface="+mj-lt"/>
                  <a:hlinkClick r:id="rId6"/>
                </a:rPr>
                <a:t>OPITZCONSULTING</a:t>
              </a:r>
              <a:endParaRPr lang="de-DE" sz="100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0" name="Grafik 49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950" y="4540554"/>
              <a:ext cx="216000" cy="216000"/>
            </a:xfrm>
            <a:prstGeom prst="rect">
              <a:avLst/>
            </a:prstGeom>
          </p:spPr>
        </p:pic>
        <p:sp>
          <p:nvSpPr>
            <p:cNvPr id="52" name="Textfeld 51"/>
            <p:cNvSpPr txBox="1"/>
            <p:nvPr userDrawn="1"/>
          </p:nvSpPr>
          <p:spPr>
            <a:xfrm>
              <a:off x="6668643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>
                  <a:solidFill>
                    <a:schemeClr val="accent1"/>
                  </a:solidFill>
                  <a:latin typeface="+mj-lt"/>
                  <a:hlinkClick r:id="rId8"/>
                </a:rPr>
                <a:t>opitzconsulting</a:t>
              </a:r>
              <a:endParaRPr lang="de-DE" sz="100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3" name="Grafik 52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000" y="4540554"/>
              <a:ext cx="216000" cy="216000"/>
            </a:xfrm>
            <a:prstGeom prst="rect">
              <a:avLst/>
            </a:prstGeom>
          </p:spPr>
        </p:pic>
        <p:sp>
          <p:nvSpPr>
            <p:cNvPr id="55" name="Textfeld 54"/>
            <p:cNvSpPr txBox="1"/>
            <p:nvPr userDrawn="1"/>
          </p:nvSpPr>
          <p:spPr>
            <a:xfrm>
              <a:off x="1404946" y="4540554"/>
              <a:ext cx="2480407" cy="216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de-DE" sz="1000">
                  <a:solidFill>
                    <a:schemeClr val="accent1"/>
                  </a:solidFill>
                  <a:latin typeface="+mj-lt"/>
                  <a:hlinkClick r:id="rId10"/>
                </a:rPr>
                <a:t>WWW.OPITZ-CONSULTING.COM</a:t>
              </a:r>
              <a:endParaRPr lang="de-DE" sz="1000">
                <a:solidFill>
                  <a:schemeClr val="accent1"/>
                </a:solidFill>
                <a:latin typeface="+mj-lt"/>
              </a:endParaRPr>
            </a:p>
          </p:txBody>
        </p:sp>
        <p:pic>
          <p:nvPicPr>
            <p:cNvPr id="56" name="Grafik 55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303" y="4540554"/>
              <a:ext cx="215894" cy="216000"/>
            </a:xfrm>
            <a:prstGeom prst="rect">
              <a:avLst/>
            </a:prstGeom>
          </p:spPr>
        </p:pic>
      </p:grpSp>
      <p:sp>
        <p:nvSpPr>
          <p:cNvPr id="29" name="Rechteck 28"/>
          <p:cNvSpPr/>
          <p:nvPr userDrawn="1"/>
        </p:nvSpPr>
        <p:spPr>
          <a:xfrm rot="16200000">
            <a:off x="-3164214" y="2279417"/>
            <a:ext cx="5161169" cy="57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Spezialfolie</a:t>
            </a:r>
          </a:p>
        </p:txBody>
      </p:sp>
    </p:spTree>
    <p:extLst>
      <p:ext uri="{BB962C8B-B14F-4D97-AF65-F5344CB8AC3E}">
        <p14:creationId xmlns:p14="http://schemas.microsoft.com/office/powerpoint/2010/main" val="181673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  <p15:guide id="2" pos="29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/>
              <a:t>(Folientitel, durch Klicken bearbeiten)</a:t>
            </a:r>
            <a:br>
              <a:rPr lang="de-DE"/>
            </a:br>
            <a:r>
              <a:rPr lang="de-DE"/>
              <a:t>(nur in Ausnahmen 2zeilig!)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8712200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 oder andere Inhalte einfügen)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1 Inhalt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Überschrift, variabler Inhalt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möglich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14" name="Rechteck 13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26785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17 Titel &amp;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900" y="87474"/>
            <a:ext cx="8712200" cy="81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tabLst>
                <a:tab pos="8702675" algn="r"/>
              </a:tabLst>
              <a:defRPr baseline="0"/>
            </a:lvl1pPr>
          </a:lstStyle>
          <a:p>
            <a:r>
              <a:rPr lang="de-DE"/>
              <a:t>(Folientitel, durch Klicken bearbeiten)</a:t>
            </a:r>
            <a:br>
              <a:rPr lang="de-DE"/>
            </a:br>
            <a:r>
              <a:rPr lang="de-DE"/>
              <a:t>(nur in Ausnahmen 2zeilig!)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215900" y="1080000"/>
            <a:ext cx="4248088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quarter" idx="15" hasCustomPrompt="1"/>
          </p:nvPr>
        </p:nvSpPr>
        <p:spPr>
          <a:xfrm>
            <a:off x="4680012" y="1080000"/>
            <a:ext cx="4248088" cy="3708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pPr lvl="0"/>
            <a:r>
              <a:rPr lang="de-DE"/>
              <a:t>(Aufzählungstext, durch Klicken bearbeiten)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-324544" y="951570"/>
            <a:ext cx="5404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484" y="951570"/>
            <a:ext cx="216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0" y="-864001"/>
            <a:ext cx="4464000" cy="823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Layout:  </a:t>
            </a:r>
            <a:r>
              <a:rPr lang="de-DE" sz="1100">
                <a:latin typeface="Consolas" panose="020B0609020204030204" pitchFamily="49" charset="0"/>
                <a:cs typeface="Consolas" panose="020B0609020204030204" pitchFamily="49" charset="0"/>
              </a:rPr>
              <a:t>Titel</a:t>
            </a:r>
            <a:r>
              <a:rPr lang="de-DE" sz="1100" baseline="0">
                <a:latin typeface="Consolas" panose="020B0609020204030204" pitchFamily="49" charset="0"/>
                <a:cs typeface="Consolas" panose="020B0609020204030204" pitchFamily="49" charset="0"/>
              </a:rPr>
              <a:t> &amp; 2 Inhalte</a:t>
            </a:r>
            <a:endParaRPr lang="de-DE" sz="11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Einsatz: </a:t>
            </a:r>
            <a:r>
              <a:rPr lang="de-DE" sz="1100" b="0">
                <a:latin typeface="Consolas" panose="020B0609020204030204" pitchFamily="49" charset="0"/>
                <a:cs typeface="Consolas" panose="020B0609020204030204" pitchFamily="49" charset="0"/>
              </a:rPr>
              <a:t>Standardfolie</a:t>
            </a:r>
            <a:endParaRPr lang="de-DE" sz="1100" b="0" baseline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Inhalt:  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Überschrift, 2 variable Inhalte</a:t>
            </a:r>
          </a:p>
          <a:p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Tipps:</a:t>
            </a: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Bitte Überschrift 1zeilig; div. Inhaltstypen sind</a:t>
            </a:r>
            <a:b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100" b="0" baseline="0">
                <a:latin typeface="Consolas" panose="020B0609020204030204" pitchFamily="49" charset="0"/>
                <a:cs typeface="Consolas" panose="020B0609020204030204" pitchFamily="49" charset="0"/>
              </a:rPr>
              <a:t>         möglich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999" y="-864000"/>
            <a:ext cx="4464000" cy="6480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16000" indent="0">
              <a:buFontTx/>
              <a:buNone/>
              <a:defRPr sz="110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92000" indent="0">
              <a:buFontTx/>
              <a:buNone/>
              <a:defRPr sz="105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(Platzhalter für Regieanweisungen, durch Klicken bearbeiten)</a:t>
            </a:r>
          </a:p>
        </p:txBody>
      </p:sp>
      <p:sp>
        <p:nvSpPr>
          <p:cNvPr id="15" name="Rechteck 14"/>
          <p:cNvSpPr/>
          <p:nvPr userDrawn="1"/>
        </p:nvSpPr>
        <p:spPr>
          <a:xfrm rot="16200000">
            <a:off x="-3165035" y="2278594"/>
            <a:ext cx="5162812" cy="5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bg1"/>
                </a:solidFill>
              </a:rPr>
              <a:t>Standardfolie</a:t>
            </a:r>
          </a:p>
        </p:txBody>
      </p:sp>
    </p:spTree>
    <p:extLst>
      <p:ext uri="{BB962C8B-B14F-4D97-AF65-F5344CB8AC3E}">
        <p14:creationId xmlns:p14="http://schemas.microsoft.com/office/powerpoint/2010/main" val="90802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43 3.45679E-6 L 0.05903 3.4567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509">
          <p15:clr>
            <a:srgbClr val="FBAE40"/>
          </p15:clr>
        </p15:guide>
        <p15:guide id="2" orient="horz" pos="146">
          <p15:clr>
            <a:srgbClr val="FBAE40"/>
          </p15:clr>
        </p15:guide>
        <p15:guide id="5" pos="2812">
          <p15:clr>
            <a:srgbClr val="FBAE40"/>
          </p15:clr>
        </p15:guide>
        <p15:guide id="6" pos="29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284" y="3238500"/>
            <a:ext cx="2822492" cy="247276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5900" y="159482"/>
            <a:ext cx="8712200" cy="4885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00" y="719999"/>
            <a:ext cx="8712200" cy="39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hteck 6"/>
          <p:cNvSpPr/>
          <p:nvPr userDrawn="1"/>
        </p:nvSpPr>
        <p:spPr>
          <a:xfrm>
            <a:off x="0" y="4914000"/>
            <a:ext cx="9143999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80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914000"/>
            <a:ext cx="3086100" cy="234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OC </a:t>
            </a:r>
            <a:r>
              <a:rPr lang="de-DE" err="1"/>
              <a:t>Powerpoint</a:t>
            </a:r>
            <a:r>
              <a:rPr lang="de-DE"/>
              <a:t> CI 2017 V 0.933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6376" y="4914000"/>
            <a:ext cx="972108" cy="234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de-DE" sz="80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‹Nr.›</a:t>
            </a:fld>
            <a:endParaRPr/>
          </a:p>
        </p:txBody>
      </p:sp>
      <p:sp>
        <p:nvSpPr>
          <p:cNvPr id="9" name="Textfeld 8"/>
          <p:cNvSpPr txBox="1"/>
          <p:nvPr userDrawn="1"/>
        </p:nvSpPr>
        <p:spPr>
          <a:xfrm>
            <a:off x="215900" y="4914000"/>
            <a:ext cx="1512000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 lvl="0" algn="l"/>
            <a:r>
              <a:rPr lang="en-US" sz="800">
                <a:latin typeface="+mj-lt"/>
              </a:rPr>
              <a:t>© OPITZ CONSULTING 2017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0" y="5400000"/>
            <a:ext cx="4464000" cy="6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OC </a:t>
            </a:r>
            <a:r>
              <a:rPr lang="de-DE" sz="1100" b="1" err="1">
                <a:latin typeface="Consolas" panose="020B0609020204030204" pitchFamily="49" charset="0"/>
                <a:cs typeface="Consolas" panose="020B0609020204030204" pitchFamily="49" charset="0"/>
              </a:rPr>
              <a:t>Powerpoint</a:t>
            </a:r>
            <a:r>
              <a:rPr lang="de-DE" sz="1100" b="1">
                <a:latin typeface="Consolas" panose="020B0609020204030204" pitchFamily="49" charset="0"/>
                <a:cs typeface="Consolas" panose="020B0609020204030204" pitchFamily="49" charset="0"/>
              </a:rPr>
              <a:t> Design 2017</a:t>
            </a:r>
            <a:r>
              <a:rPr lang="de-DE" sz="1100" b="1" baseline="0">
                <a:latin typeface="Consolas" panose="020B0609020204030204" pitchFamily="49" charset="0"/>
                <a:cs typeface="Consolas" panose="020B0609020204030204" pitchFamily="49" charset="0"/>
              </a:rPr>
              <a:t> V 0.933 / LTA / TGA / 16.06.2017</a:t>
            </a:r>
            <a:endParaRPr lang="de-DE" sz="1100" b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6698596" y="4914000"/>
            <a:ext cx="1161169" cy="234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 lvl="0" algn="l"/>
            <a:r>
              <a:rPr lang="de-DE" sz="600" kern="1200">
                <a:solidFill>
                  <a:schemeClr val="bg2"/>
                </a:solidFill>
                <a:effectLst/>
                <a:latin typeface="+mj-lt"/>
                <a:ea typeface="+mn-ea"/>
                <a:cs typeface="+mn-cs"/>
              </a:rPr>
              <a:t>Informationsklassifikation: </a:t>
            </a:r>
            <a:br>
              <a:rPr lang="de-DE" sz="600" kern="1200">
                <a:solidFill>
                  <a:schemeClr val="bg2"/>
                </a:solidFill>
                <a:effectLst/>
                <a:latin typeface="+mj-lt"/>
                <a:ea typeface="+mn-ea"/>
                <a:cs typeface="+mn-cs"/>
              </a:rPr>
            </a:br>
            <a:r>
              <a:rPr lang="de-DE" sz="600" kern="1200">
                <a:solidFill>
                  <a:schemeClr val="bg2"/>
                </a:solidFill>
                <a:effectLst/>
                <a:latin typeface="+mj-lt"/>
                <a:ea typeface="+mn-ea"/>
                <a:cs typeface="+mn-cs"/>
              </a:rPr>
              <a:t>Interner Gebrauch</a:t>
            </a:r>
            <a:endParaRPr lang="en-US" sz="500">
              <a:latin typeface="+mj-lt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6758129" y="5230293"/>
            <a:ext cx="301466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Mit Inkrafttreten</a:t>
            </a:r>
            <a:b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der Sicherheitsrichtlinie OC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(im Rahmen</a:t>
            </a:r>
            <a:r>
              <a:rPr lang="de-DE" sz="1050" baseline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der </a:t>
            </a: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 27001-Einführung) muss hier die Informations-klassifikation</a:t>
            </a:r>
            <a:r>
              <a:rPr lang="de-DE" sz="1050" baseline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stattfinden.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Mögliche Werte sind: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5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Öffentlich</a:t>
            </a:r>
            <a:b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Interner Gebrauch</a:t>
            </a:r>
            <a:b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Vertraulich</a:t>
            </a:r>
            <a:b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Streng</a:t>
            </a:r>
            <a:r>
              <a:rPr lang="de-DE" sz="1050" baseline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vertraulich</a:t>
            </a:r>
            <a:endParaRPr lang="de-DE" sz="105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5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Entsprechend</a:t>
            </a:r>
            <a:r>
              <a:rPr lang="de-DE" sz="1050" baseline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der Definition in der o.G. Richtlinie</a:t>
            </a:r>
            <a:endParaRPr lang="de-DE" sz="105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Gerade Verbindung mit Pfeil 14"/>
          <p:cNvCxnSpPr/>
          <p:nvPr userDrawn="1"/>
        </p:nvCxnSpPr>
        <p:spPr>
          <a:xfrm flipV="1">
            <a:off x="6758129" y="5283000"/>
            <a:ext cx="3133" cy="4282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0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92" r:id="rId2"/>
    <p:sldLayoutId id="2147483793" r:id="rId3"/>
    <p:sldLayoutId id="2147483791" r:id="rId4"/>
    <p:sldLayoutId id="2147483800" r:id="rId5"/>
    <p:sldLayoutId id="2147483798" r:id="rId6"/>
    <p:sldLayoutId id="2147483799" r:id="rId7"/>
    <p:sldLayoutId id="2147483786" r:id="rId8"/>
    <p:sldLayoutId id="2147483788" r:id="rId9"/>
    <p:sldLayoutId id="2147483789" r:id="rId10"/>
    <p:sldLayoutId id="2147483790" r:id="rId11"/>
    <p:sldLayoutId id="2147483787" r:id="rId12"/>
    <p:sldLayoutId id="2147483794" r:id="rId13"/>
    <p:sldLayoutId id="2147483795" r:id="rId14"/>
    <p:sldLayoutId id="2147483796" r:id="rId15"/>
    <p:sldLayoutId id="2147483802" r:id="rId16"/>
    <p:sldLayoutId id="2147483797" r:id="rId17"/>
    <p:sldLayoutId id="2147483801" r:id="rId1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90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685800" rtl="0" eaLnBrk="1" latinLnBrk="0" hangingPunct="1">
        <a:lnSpc>
          <a:spcPct val="100000"/>
        </a:lnSpc>
        <a:spcBef>
          <a:spcPts val="30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12000" indent="-1800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92000" indent="-1800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72000" indent="-1800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0000"/>
        <a:buFont typeface="Wingdings 2" panose="05020102010507070707" pitchFamily="18" charset="2"/>
        <a:buChar char="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36">
          <p15:clr>
            <a:srgbClr val="F26B43"/>
          </p15:clr>
        </p15:guide>
        <p15:guide id="2" pos="5624">
          <p15:clr>
            <a:srgbClr val="F26B43"/>
          </p15:clr>
        </p15:guide>
        <p15:guide id="6" orient="horz" pos="667">
          <p15:clr>
            <a:srgbClr val="F26B43"/>
          </p15:clr>
        </p15:guide>
        <p15:guide id="7" orient="horz" pos="30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Coding Kata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Manuel Styrsky, Sebastian Liedl, Eric Nguyen</a:t>
            </a: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571999" y="2571750"/>
            <a:ext cx="4571999" cy="864096"/>
          </a:xfrm>
        </p:spPr>
        <p:txBody>
          <a:bodyPr/>
          <a:lstStyle/>
          <a:p>
            <a:r>
              <a:rPr lang="de-DE" dirty="0"/>
              <a:t>Die Verwandlung mit Kafka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615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2B0E8A-5B41-4D73-A78C-10BE10BEA7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10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48A944-2CF6-46BA-9361-AD76A9CF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Partitions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027176-C958-4B2F-B1FA-53D8C13574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97CBB8-FDFD-452B-B7F1-CF69C7FC5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1b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971533-DFD3-4257-9808-79E13A3E3A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E513D4B-7257-417E-9255-C26BEB75EE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</p:spTree>
    <p:extLst>
      <p:ext uri="{BB962C8B-B14F-4D97-AF65-F5344CB8AC3E}">
        <p14:creationId xmlns:p14="http://schemas.microsoft.com/office/powerpoint/2010/main" val="3856158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2B0E8A-5B41-4D73-A78C-10BE10BEA7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11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48A944-2CF6-46BA-9361-AD76A9CF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Partitions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027176-C958-4B2F-B1FA-53D8C13574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Innerhalb einer Partition sind Daten geordnet</a:t>
            </a:r>
          </a:p>
          <a:p>
            <a:r>
              <a:rPr lang="de-DE" dirty="0"/>
              <a:t>Sobald Daten in eine Partition geschrieben sind, können sie nicht mehr verändert werden</a:t>
            </a:r>
          </a:p>
          <a:p>
            <a:r>
              <a:rPr lang="de-DE" dirty="0"/>
              <a:t>Daten werden nach einer bestimmten Zeit wieder gelöscht</a:t>
            </a:r>
          </a:p>
          <a:p>
            <a:pPr lvl="1"/>
            <a:r>
              <a:rPr lang="de-DE" dirty="0"/>
              <a:t>Default: </a:t>
            </a:r>
            <a:r>
              <a:rPr lang="de-DE"/>
              <a:t>Eine Woche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97CBB8-FDFD-452B-B7F1-CF69C7FC5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1b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971533-DFD3-4257-9808-79E13A3E3A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E513D4B-7257-417E-9255-C26BEB75EE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</p:spTree>
    <p:extLst>
      <p:ext uri="{BB962C8B-B14F-4D97-AF65-F5344CB8AC3E}">
        <p14:creationId xmlns:p14="http://schemas.microsoft.com/office/powerpoint/2010/main" val="327270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7329E9-CB3E-41E6-AF96-67777B29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Broker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3DBD9E-8FCC-4893-9825-D6E2496CFB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5008E81-11B5-430A-819B-9B04C7E435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1c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E643A1E-BC97-44EA-8C42-D30B12C42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06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DB33A7B-ACEB-4D8D-A6E4-DAC4B927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3F0869-624D-47D4-8770-750428B8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13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48EE6D-7ADD-470B-BA42-C0E43613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Broker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94C88B7-E814-4B53-A4AC-7E94E2A5DC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Kafka System kann aus mehreren Broker bestehen -&gt; Kafka Cluster</a:t>
            </a:r>
          </a:p>
          <a:p>
            <a:r>
              <a:rPr lang="de-DE" dirty="0"/>
              <a:t>Jeder Broker ist mit einer eindeutigen ID (Integer) gezeichnet</a:t>
            </a:r>
          </a:p>
          <a:p>
            <a:r>
              <a:rPr lang="de-DE" dirty="0"/>
              <a:t>Sobald sich ein Client zu einem Broker verbindet, ist er mit dem kompletten Cluster verbunden</a:t>
            </a:r>
          </a:p>
          <a:p>
            <a:r>
              <a:rPr lang="de-DE" dirty="0"/>
              <a:t>Broker beinhalten </a:t>
            </a:r>
            <a:r>
              <a:rPr lang="de-DE" dirty="0" err="1"/>
              <a:t>Partitions</a:t>
            </a:r>
            <a:r>
              <a:rPr lang="de-DE" dirty="0"/>
              <a:t> von Topics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5B9578-0749-467F-9160-08FC6B92BC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34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D89148-BAC7-4B4B-BF1A-B282C7CA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73DF30-EEEB-440E-9732-70FF21C4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14</a:t>
            </a:fld>
            <a:endParaRPr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A13A77-F851-4533-901D-E34AA27452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461E1F-A268-4BE1-870A-3101EC5BD190}"/>
              </a:ext>
            </a:extLst>
          </p:cNvPr>
          <p:cNvSpPr/>
          <p:nvPr/>
        </p:nvSpPr>
        <p:spPr>
          <a:xfrm>
            <a:off x="2794492" y="1207238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B5882A-647D-4B45-9634-8C654FFCB687}"/>
              </a:ext>
            </a:extLst>
          </p:cNvPr>
          <p:cNvSpPr/>
          <p:nvPr/>
        </p:nvSpPr>
        <p:spPr>
          <a:xfrm>
            <a:off x="4991887" y="1216539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C695759-DB07-486C-B321-A89751AC4874}"/>
              </a:ext>
            </a:extLst>
          </p:cNvPr>
          <p:cNvSpPr/>
          <p:nvPr/>
        </p:nvSpPr>
        <p:spPr>
          <a:xfrm>
            <a:off x="7189283" y="1207237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FA7491D-E17A-4563-BD3B-8F291FA59107}"/>
              </a:ext>
            </a:extLst>
          </p:cNvPr>
          <p:cNvSpPr/>
          <p:nvPr/>
        </p:nvSpPr>
        <p:spPr>
          <a:xfrm>
            <a:off x="420722" y="2539431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A</a:t>
            </a:r>
          </a:p>
          <a:p>
            <a:pPr algn="ctr"/>
            <a:r>
              <a:rPr lang="de-DE" dirty="0"/>
              <a:t>Partition 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669E8-9A9B-4AEC-8158-96F5E9E16244}"/>
              </a:ext>
            </a:extLst>
          </p:cNvPr>
          <p:cNvSpPr/>
          <p:nvPr/>
        </p:nvSpPr>
        <p:spPr>
          <a:xfrm>
            <a:off x="4991887" y="4124529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D545DA-745F-458B-BFFD-2B30B6D0F3EC}"/>
              </a:ext>
            </a:extLst>
          </p:cNvPr>
          <p:cNvSpPr/>
          <p:nvPr/>
        </p:nvSpPr>
        <p:spPr>
          <a:xfrm>
            <a:off x="7189283" y="4118344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7657C9A-C6A9-45E5-BFC2-A91A117AE69C}"/>
              </a:ext>
            </a:extLst>
          </p:cNvPr>
          <p:cNvSpPr/>
          <p:nvPr/>
        </p:nvSpPr>
        <p:spPr>
          <a:xfrm>
            <a:off x="420722" y="1058381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A</a:t>
            </a:r>
          </a:p>
          <a:p>
            <a:pPr algn="ctr"/>
            <a:r>
              <a:rPr lang="de-DE" dirty="0"/>
              <a:t>Partition 0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24BF72F-9846-4FE0-937F-E15476043162}"/>
              </a:ext>
            </a:extLst>
          </p:cNvPr>
          <p:cNvSpPr/>
          <p:nvPr/>
        </p:nvSpPr>
        <p:spPr>
          <a:xfrm>
            <a:off x="2794491" y="4116786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D5F0AC-4180-4E68-92E9-BC2823FEC03D}"/>
              </a:ext>
            </a:extLst>
          </p:cNvPr>
          <p:cNvSpPr/>
          <p:nvPr/>
        </p:nvSpPr>
        <p:spPr>
          <a:xfrm>
            <a:off x="420722" y="1800024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A</a:t>
            </a:r>
          </a:p>
          <a:p>
            <a:pPr algn="ctr"/>
            <a:r>
              <a:rPr lang="de-DE" dirty="0"/>
              <a:t>Partition 1</a:t>
            </a:r>
          </a:p>
        </p:txBody>
      </p:sp>
      <p:sp>
        <p:nvSpPr>
          <p:cNvPr id="15" name="Titel 3">
            <a:extLst>
              <a:ext uri="{FF2B5EF4-FFF2-40B4-BE49-F238E27FC236}">
                <a16:creationId xmlns:a16="http://schemas.microsoft.com/office/drawing/2014/main" id="{87182649-B4FD-4C4B-84F4-E0756C1CAB24}"/>
              </a:ext>
            </a:extLst>
          </p:cNvPr>
          <p:cNvSpPr txBox="1">
            <a:spLocks/>
          </p:cNvSpPr>
          <p:nvPr/>
        </p:nvSpPr>
        <p:spPr>
          <a:xfrm>
            <a:off x="215900" y="355462"/>
            <a:ext cx="8712200" cy="8125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Broker – Verteilung der </a:t>
            </a:r>
            <a:r>
              <a:rPr lang="de-DE" dirty="0" err="1"/>
              <a:t>Partitions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204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D89148-BAC7-4B4B-BF1A-B282C7CA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73DF30-EEEB-440E-9732-70FF21C4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15</a:t>
            </a:fld>
            <a:endParaRPr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A13A77-F851-4533-901D-E34AA27452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461E1F-A268-4BE1-870A-3101EC5BD190}"/>
              </a:ext>
            </a:extLst>
          </p:cNvPr>
          <p:cNvSpPr/>
          <p:nvPr/>
        </p:nvSpPr>
        <p:spPr>
          <a:xfrm>
            <a:off x="2794492" y="1207238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B5882A-647D-4B45-9634-8C654FFCB687}"/>
              </a:ext>
            </a:extLst>
          </p:cNvPr>
          <p:cNvSpPr/>
          <p:nvPr/>
        </p:nvSpPr>
        <p:spPr>
          <a:xfrm>
            <a:off x="4991887" y="1216539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C695759-DB07-486C-B321-A89751AC4874}"/>
              </a:ext>
            </a:extLst>
          </p:cNvPr>
          <p:cNvSpPr/>
          <p:nvPr/>
        </p:nvSpPr>
        <p:spPr>
          <a:xfrm>
            <a:off x="7189283" y="1207237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FA7491D-E17A-4563-BD3B-8F291FA59107}"/>
              </a:ext>
            </a:extLst>
          </p:cNvPr>
          <p:cNvSpPr/>
          <p:nvPr/>
        </p:nvSpPr>
        <p:spPr>
          <a:xfrm>
            <a:off x="7239737" y="1423965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A</a:t>
            </a:r>
          </a:p>
          <a:p>
            <a:pPr algn="ctr"/>
            <a:r>
              <a:rPr lang="de-DE" dirty="0"/>
              <a:t>Partition 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669E8-9A9B-4AEC-8158-96F5E9E16244}"/>
              </a:ext>
            </a:extLst>
          </p:cNvPr>
          <p:cNvSpPr/>
          <p:nvPr/>
        </p:nvSpPr>
        <p:spPr>
          <a:xfrm>
            <a:off x="4991887" y="4124529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D545DA-745F-458B-BFFD-2B30B6D0F3EC}"/>
              </a:ext>
            </a:extLst>
          </p:cNvPr>
          <p:cNvSpPr/>
          <p:nvPr/>
        </p:nvSpPr>
        <p:spPr>
          <a:xfrm>
            <a:off x="7189283" y="4118344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7657C9A-C6A9-45E5-BFC2-A91A117AE69C}"/>
              </a:ext>
            </a:extLst>
          </p:cNvPr>
          <p:cNvSpPr/>
          <p:nvPr/>
        </p:nvSpPr>
        <p:spPr>
          <a:xfrm>
            <a:off x="2844946" y="1397400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A</a:t>
            </a:r>
          </a:p>
          <a:p>
            <a:pPr algn="ctr"/>
            <a:r>
              <a:rPr lang="de-DE" dirty="0"/>
              <a:t>Partition 0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24BF72F-9846-4FE0-937F-E15476043162}"/>
              </a:ext>
            </a:extLst>
          </p:cNvPr>
          <p:cNvSpPr/>
          <p:nvPr/>
        </p:nvSpPr>
        <p:spPr>
          <a:xfrm>
            <a:off x="2794491" y="4124529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D5F0AC-4180-4E68-92E9-BC2823FEC03D}"/>
              </a:ext>
            </a:extLst>
          </p:cNvPr>
          <p:cNvSpPr/>
          <p:nvPr/>
        </p:nvSpPr>
        <p:spPr>
          <a:xfrm>
            <a:off x="5042341" y="1423966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A</a:t>
            </a:r>
          </a:p>
          <a:p>
            <a:pPr algn="ctr"/>
            <a:r>
              <a:rPr lang="de-DE" dirty="0"/>
              <a:t>Partition 1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9767A60-CE98-4B82-9C36-8697F73C3234}"/>
              </a:ext>
            </a:extLst>
          </p:cNvPr>
          <p:cNvSpPr/>
          <p:nvPr/>
        </p:nvSpPr>
        <p:spPr>
          <a:xfrm>
            <a:off x="440535" y="1207237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B</a:t>
            </a:r>
          </a:p>
          <a:p>
            <a:pPr algn="ctr"/>
            <a:r>
              <a:rPr lang="de-DE" dirty="0"/>
              <a:t>Partition 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0B2BE8C-482E-4640-B2E6-10B140E53D33}"/>
              </a:ext>
            </a:extLst>
          </p:cNvPr>
          <p:cNvSpPr/>
          <p:nvPr/>
        </p:nvSpPr>
        <p:spPr>
          <a:xfrm>
            <a:off x="440535" y="1950717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B</a:t>
            </a:r>
          </a:p>
          <a:p>
            <a:pPr algn="ctr"/>
            <a:r>
              <a:rPr lang="de-DE" dirty="0"/>
              <a:t>Partition 1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6DCEF1CA-142A-4CD7-837B-0C4170B7B122}"/>
              </a:ext>
            </a:extLst>
          </p:cNvPr>
          <p:cNvSpPr txBox="1">
            <a:spLocks/>
          </p:cNvSpPr>
          <p:nvPr/>
        </p:nvSpPr>
        <p:spPr>
          <a:xfrm>
            <a:off x="215900" y="355462"/>
            <a:ext cx="8712200" cy="8125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Broker – Verteilung der </a:t>
            </a:r>
            <a:r>
              <a:rPr lang="de-DE" dirty="0" err="1"/>
              <a:t>Partitions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83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D89148-BAC7-4B4B-BF1A-B282C7CA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73DF30-EEEB-440E-9732-70FF21C4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16</a:t>
            </a:fld>
            <a:endParaRPr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A13A77-F851-4533-901D-E34AA27452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461E1F-A268-4BE1-870A-3101EC5BD190}"/>
              </a:ext>
            </a:extLst>
          </p:cNvPr>
          <p:cNvSpPr/>
          <p:nvPr/>
        </p:nvSpPr>
        <p:spPr>
          <a:xfrm>
            <a:off x="2794492" y="1207238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B5882A-647D-4B45-9634-8C654FFCB687}"/>
              </a:ext>
            </a:extLst>
          </p:cNvPr>
          <p:cNvSpPr/>
          <p:nvPr/>
        </p:nvSpPr>
        <p:spPr>
          <a:xfrm>
            <a:off x="4991887" y="1216539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C695759-DB07-486C-B321-A89751AC4874}"/>
              </a:ext>
            </a:extLst>
          </p:cNvPr>
          <p:cNvSpPr/>
          <p:nvPr/>
        </p:nvSpPr>
        <p:spPr>
          <a:xfrm>
            <a:off x="7189283" y="1207237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669E8-9A9B-4AEC-8158-96F5E9E16244}"/>
              </a:ext>
            </a:extLst>
          </p:cNvPr>
          <p:cNvSpPr/>
          <p:nvPr/>
        </p:nvSpPr>
        <p:spPr>
          <a:xfrm>
            <a:off x="4991887" y="4124529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D545DA-745F-458B-BFFD-2B30B6D0F3EC}"/>
              </a:ext>
            </a:extLst>
          </p:cNvPr>
          <p:cNvSpPr/>
          <p:nvPr/>
        </p:nvSpPr>
        <p:spPr>
          <a:xfrm>
            <a:off x="7189283" y="4118344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3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24BF72F-9846-4FE0-937F-E15476043162}"/>
              </a:ext>
            </a:extLst>
          </p:cNvPr>
          <p:cNvSpPr/>
          <p:nvPr/>
        </p:nvSpPr>
        <p:spPr>
          <a:xfrm>
            <a:off x="2794491" y="4109043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1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9767A60-CE98-4B82-9C36-8697F73C3234}"/>
              </a:ext>
            </a:extLst>
          </p:cNvPr>
          <p:cNvSpPr/>
          <p:nvPr/>
        </p:nvSpPr>
        <p:spPr>
          <a:xfrm>
            <a:off x="7239736" y="2145756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B</a:t>
            </a:r>
          </a:p>
          <a:p>
            <a:pPr algn="ctr"/>
            <a:r>
              <a:rPr lang="de-DE" dirty="0"/>
              <a:t>Partition 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0B2BE8C-482E-4640-B2E6-10B140E53D33}"/>
              </a:ext>
            </a:extLst>
          </p:cNvPr>
          <p:cNvSpPr/>
          <p:nvPr/>
        </p:nvSpPr>
        <p:spPr>
          <a:xfrm>
            <a:off x="2844945" y="2111931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B</a:t>
            </a:r>
          </a:p>
          <a:p>
            <a:pPr algn="ctr"/>
            <a:r>
              <a:rPr lang="de-DE" dirty="0"/>
              <a:t>Partition 1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16CB5BC6-9582-435C-B506-F3DDCDEA823A}"/>
              </a:ext>
            </a:extLst>
          </p:cNvPr>
          <p:cNvSpPr txBox="1">
            <a:spLocks/>
          </p:cNvSpPr>
          <p:nvPr/>
        </p:nvSpPr>
        <p:spPr>
          <a:xfrm>
            <a:off x="215900" y="355462"/>
            <a:ext cx="8712200" cy="8125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Broker – Verteilung der </a:t>
            </a:r>
            <a:r>
              <a:rPr lang="de-DE" dirty="0" err="1"/>
              <a:t>Partitions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D9FED38-3FB0-4555-B061-7ACC8DD81FA8}"/>
              </a:ext>
            </a:extLst>
          </p:cNvPr>
          <p:cNvSpPr/>
          <p:nvPr/>
        </p:nvSpPr>
        <p:spPr>
          <a:xfrm>
            <a:off x="7239737" y="1423965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A</a:t>
            </a:r>
          </a:p>
          <a:p>
            <a:pPr algn="ctr"/>
            <a:r>
              <a:rPr lang="de-DE" dirty="0"/>
              <a:t>Partition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E414D4A-357C-4523-9DFD-4624D566D815}"/>
              </a:ext>
            </a:extLst>
          </p:cNvPr>
          <p:cNvSpPr/>
          <p:nvPr/>
        </p:nvSpPr>
        <p:spPr>
          <a:xfrm>
            <a:off x="2844946" y="1397400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A</a:t>
            </a:r>
          </a:p>
          <a:p>
            <a:pPr algn="ctr"/>
            <a:r>
              <a:rPr lang="de-DE" dirty="0"/>
              <a:t>Partition 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3900B89-F7BE-45C8-815F-88355193B909}"/>
              </a:ext>
            </a:extLst>
          </p:cNvPr>
          <p:cNvSpPr/>
          <p:nvPr/>
        </p:nvSpPr>
        <p:spPr>
          <a:xfrm>
            <a:off x="5042341" y="1423966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A</a:t>
            </a:r>
          </a:p>
          <a:p>
            <a:pPr algn="ctr"/>
            <a:r>
              <a:rPr lang="de-DE" dirty="0"/>
              <a:t>Partition 1</a:t>
            </a:r>
          </a:p>
        </p:txBody>
      </p:sp>
    </p:spTree>
    <p:extLst>
      <p:ext uri="{BB962C8B-B14F-4D97-AF65-F5344CB8AC3E}">
        <p14:creationId xmlns:p14="http://schemas.microsoft.com/office/powerpoint/2010/main" val="3788652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8C89664-6C44-46EA-B767-F48D4EBB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B225D7-1FA4-4401-8905-FC30A974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17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E0BF067-4298-4871-A16F-FED6BA9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Broker - Ausfallsicherheit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40AE5A0-EE27-44AB-9E6D-269AF1873E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Pro Topic können sog. </a:t>
            </a:r>
            <a:r>
              <a:rPr lang="de-DE" dirty="0" err="1"/>
              <a:t>Replications</a:t>
            </a:r>
            <a:r>
              <a:rPr lang="de-DE" dirty="0"/>
              <a:t> konfiguriert werden</a:t>
            </a:r>
          </a:p>
          <a:p>
            <a:r>
              <a:rPr lang="de-DE" dirty="0"/>
              <a:t>Eine gute Anzahl an </a:t>
            </a:r>
            <a:r>
              <a:rPr lang="de-DE" dirty="0" err="1"/>
              <a:t>Replications</a:t>
            </a:r>
            <a:r>
              <a:rPr lang="de-DE" dirty="0"/>
              <a:t> sind 3</a:t>
            </a:r>
          </a:p>
          <a:p>
            <a:r>
              <a:rPr lang="de-DE" dirty="0"/>
              <a:t>Zu beachten ist, dass die Anzahl der Broker größer gleich der Replication-Zahl sein muss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C5DA925-51F6-416F-9401-9E3447EB20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479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D89148-BAC7-4B4B-BF1A-B282C7CA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73DF30-EEEB-440E-9732-70FF21C4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18</a:t>
            </a:fld>
            <a:endParaRPr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A13A77-F851-4533-901D-E34AA27452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461E1F-A268-4BE1-870A-3101EC5BD190}"/>
              </a:ext>
            </a:extLst>
          </p:cNvPr>
          <p:cNvSpPr/>
          <p:nvPr/>
        </p:nvSpPr>
        <p:spPr>
          <a:xfrm>
            <a:off x="2794492" y="1207238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B5882A-647D-4B45-9634-8C654FFCB687}"/>
              </a:ext>
            </a:extLst>
          </p:cNvPr>
          <p:cNvSpPr/>
          <p:nvPr/>
        </p:nvSpPr>
        <p:spPr>
          <a:xfrm>
            <a:off x="4991887" y="1216539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C695759-DB07-486C-B321-A89751AC4874}"/>
              </a:ext>
            </a:extLst>
          </p:cNvPr>
          <p:cNvSpPr/>
          <p:nvPr/>
        </p:nvSpPr>
        <p:spPr>
          <a:xfrm>
            <a:off x="7189283" y="1207237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2669E8-9A9B-4AEC-8158-96F5E9E16244}"/>
              </a:ext>
            </a:extLst>
          </p:cNvPr>
          <p:cNvSpPr/>
          <p:nvPr/>
        </p:nvSpPr>
        <p:spPr>
          <a:xfrm>
            <a:off x="4991887" y="4124529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D545DA-745F-458B-BFFD-2B30B6D0F3EC}"/>
              </a:ext>
            </a:extLst>
          </p:cNvPr>
          <p:cNvSpPr/>
          <p:nvPr/>
        </p:nvSpPr>
        <p:spPr>
          <a:xfrm>
            <a:off x="7189283" y="4118344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3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24BF72F-9846-4FE0-937F-E15476043162}"/>
              </a:ext>
            </a:extLst>
          </p:cNvPr>
          <p:cNvSpPr/>
          <p:nvPr/>
        </p:nvSpPr>
        <p:spPr>
          <a:xfrm>
            <a:off x="2794491" y="4109043"/>
            <a:ext cx="1687032" cy="61668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Broker 1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9767A60-CE98-4B82-9C36-8697F73C3234}"/>
              </a:ext>
            </a:extLst>
          </p:cNvPr>
          <p:cNvSpPr/>
          <p:nvPr/>
        </p:nvSpPr>
        <p:spPr>
          <a:xfrm>
            <a:off x="7239737" y="1334482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B</a:t>
            </a:r>
          </a:p>
          <a:p>
            <a:pPr algn="ctr"/>
            <a:r>
              <a:rPr lang="de-DE" dirty="0"/>
              <a:t>Partition 0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0B2BE8C-482E-4640-B2E6-10B140E53D33}"/>
              </a:ext>
            </a:extLst>
          </p:cNvPr>
          <p:cNvSpPr/>
          <p:nvPr/>
        </p:nvSpPr>
        <p:spPr>
          <a:xfrm>
            <a:off x="2844946" y="1334482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B</a:t>
            </a:r>
          </a:p>
          <a:p>
            <a:pPr algn="ctr"/>
            <a:r>
              <a:rPr lang="de-DE" dirty="0"/>
              <a:t>Partition 1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16CB5BC6-9582-435C-B506-F3DDCDEA823A}"/>
              </a:ext>
            </a:extLst>
          </p:cNvPr>
          <p:cNvSpPr txBox="1">
            <a:spLocks/>
          </p:cNvSpPr>
          <p:nvPr/>
        </p:nvSpPr>
        <p:spPr>
          <a:xfrm>
            <a:off x="215900" y="355462"/>
            <a:ext cx="8712200" cy="8125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Broker – Ausfallsicherheit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0FDC6F4-5C93-442A-B41C-6C003E509D79}"/>
              </a:ext>
            </a:extLst>
          </p:cNvPr>
          <p:cNvSpPr/>
          <p:nvPr/>
        </p:nvSpPr>
        <p:spPr>
          <a:xfrm>
            <a:off x="5042342" y="1356284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B</a:t>
            </a:r>
          </a:p>
          <a:p>
            <a:pPr algn="ctr"/>
            <a:r>
              <a:rPr lang="de-DE" dirty="0"/>
              <a:t>Partition 1</a:t>
            </a:r>
          </a:p>
          <a:p>
            <a:pPr algn="ctr"/>
            <a:r>
              <a:rPr lang="de-DE" sz="1100" dirty="0"/>
              <a:t>Replication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DFB963-7CC5-4849-9279-3B596F93779D}"/>
              </a:ext>
            </a:extLst>
          </p:cNvPr>
          <p:cNvSpPr/>
          <p:nvPr/>
        </p:nvSpPr>
        <p:spPr>
          <a:xfrm>
            <a:off x="2844946" y="2063099"/>
            <a:ext cx="1586123" cy="6166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Topic B</a:t>
            </a:r>
          </a:p>
          <a:p>
            <a:pPr algn="ctr"/>
            <a:r>
              <a:rPr lang="de-DE" dirty="0"/>
              <a:t>Partition 0</a:t>
            </a:r>
          </a:p>
          <a:p>
            <a:pPr algn="ctr"/>
            <a:r>
              <a:rPr lang="de-DE" sz="1100" dirty="0"/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78213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7329E9-CB3E-41E6-AF96-67777B29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Kafka Streams API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B74DE2-17B8-43BA-A4C3-87D9E71331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1B469B-4C4D-4827-B6B8-8EE95C8355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2053566-BECF-4E15-BE7F-F536C190B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05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15899" y="1850551"/>
            <a:ext cx="334298" cy="318342"/>
          </a:xfrm>
        </p:spPr>
        <p:txBody>
          <a:bodyPr/>
          <a:lstStyle/>
          <a:p>
            <a:r>
              <a:rPr lang="de-DE" sz="1400" dirty="0"/>
              <a:t>1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216704" y="2354565"/>
            <a:ext cx="334298" cy="318342"/>
          </a:xfrm>
        </p:spPr>
        <p:txBody>
          <a:bodyPr/>
          <a:lstStyle/>
          <a:p>
            <a:r>
              <a:rPr lang="de-DE" sz="1400" dirty="0"/>
              <a:t>2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8"/>
          </p:nvPr>
        </p:nvSpPr>
        <p:spPr>
          <a:xfrm>
            <a:off x="216704" y="2855127"/>
            <a:ext cx="334298" cy="318342"/>
          </a:xfrm>
        </p:spPr>
        <p:txBody>
          <a:bodyPr/>
          <a:lstStyle/>
          <a:p>
            <a:r>
              <a:rPr lang="de-DE" sz="1400" dirty="0"/>
              <a:t>3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>
          <a:xfrm>
            <a:off x="216704" y="3359141"/>
            <a:ext cx="334298" cy="318342"/>
          </a:xfrm>
        </p:spPr>
        <p:txBody>
          <a:bodyPr/>
          <a:lstStyle/>
          <a:p>
            <a:r>
              <a:rPr lang="de-DE" sz="1400" dirty="0"/>
              <a:t>4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/>
          </p:nvPr>
        </p:nvSpPr>
        <p:spPr>
          <a:xfrm>
            <a:off x="754297" y="1751962"/>
            <a:ext cx="4968884" cy="540000"/>
          </a:xfrm>
        </p:spPr>
        <p:txBody>
          <a:bodyPr/>
          <a:lstStyle/>
          <a:p>
            <a:r>
              <a:rPr lang="de-DE" sz="1600" dirty="0"/>
              <a:t>Einführung in Kafka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2"/>
          </p:nvPr>
        </p:nvSpPr>
        <p:spPr>
          <a:xfrm>
            <a:off x="755393" y="2243736"/>
            <a:ext cx="4967915" cy="540000"/>
          </a:xfrm>
        </p:spPr>
        <p:txBody>
          <a:bodyPr/>
          <a:lstStyle/>
          <a:p>
            <a:r>
              <a:rPr lang="de-DE" sz="1600" dirty="0"/>
              <a:t>Kafka Streaming API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3"/>
          </p:nvPr>
        </p:nvSpPr>
        <p:spPr>
          <a:xfrm>
            <a:off x="754297" y="2733051"/>
            <a:ext cx="4950810" cy="540000"/>
          </a:xfrm>
        </p:spPr>
        <p:txBody>
          <a:bodyPr/>
          <a:lstStyle/>
          <a:p>
            <a:r>
              <a:rPr lang="de-DE" sz="1600" dirty="0"/>
              <a:t>Kafka Connect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755266" y="3245814"/>
            <a:ext cx="4967915" cy="540000"/>
          </a:xfrm>
        </p:spPr>
        <p:txBody>
          <a:bodyPr/>
          <a:lstStyle/>
          <a:p>
            <a:r>
              <a:rPr lang="de-DE" sz="1600" dirty="0"/>
              <a:t>Hands On Hacking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OC </a:t>
            </a:r>
            <a:r>
              <a:rPr lang="de-DE" dirty="0" err="1"/>
              <a:t>Powerpoint</a:t>
            </a:r>
            <a:r>
              <a:rPr lang="de-DE"/>
              <a:t> CI 2017 V 0.932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5711EB54-6D10-49D2-90B3-F5A51CE3DE0A}"/>
              </a:ext>
            </a:extLst>
          </p:cNvPr>
          <p:cNvSpPr txBox="1">
            <a:spLocks/>
          </p:cNvSpPr>
          <p:nvPr/>
        </p:nvSpPr>
        <p:spPr>
          <a:xfrm>
            <a:off x="757895" y="4004126"/>
            <a:ext cx="4967915" cy="54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2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90474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29E0E93-60AD-462A-9441-D163DB7B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D782FE8-175C-4A83-AF61-841DB766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20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4F3D863-C005-4EFB-9BFA-F0192CFD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Kafka Streams API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C2342BD-4E07-4862-AE82-76CE8046AA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Ermöglicht die real time Verarbeitung von Daten in einem Topic</a:t>
            </a:r>
          </a:p>
          <a:p>
            <a:r>
              <a:rPr lang="de-DE" dirty="0"/>
              <a:t>Konsumiert Daten von einem Topic </a:t>
            </a:r>
          </a:p>
          <a:p>
            <a:r>
              <a:rPr lang="de-DE" dirty="0"/>
              <a:t>Ermöglicht die Bearbeitung der konsumierten Daten</a:t>
            </a:r>
          </a:p>
          <a:p>
            <a:r>
              <a:rPr lang="de-DE" dirty="0"/>
              <a:t>Schreibt sie in ein anderes Topic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CB1457-AAB1-4DF3-B5FF-6B2AB00EB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59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07E70B-87E5-4D82-AF85-3F7DFA53EE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21</a:t>
            </a:fld>
            <a:endParaRPr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2AFAA1-0370-4890-B8FF-A7052D27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Kafka Connect API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6321EF8-4D23-488F-9F62-C046734654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B549A46-5D35-4080-87C5-F5EE4FA323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A21463-E60D-44E3-9D82-77D66FE65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0D1BEA9-5F33-4079-9BEE-F07C2B7EB5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8279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29E0E93-60AD-462A-9441-D163DB7B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D782FE8-175C-4A83-AF61-841DB766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22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4F3D863-C005-4EFB-9BFA-F0192CFD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Kafka Connect API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C2342BD-4E07-4862-AE82-76CE8046AA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Bietet eine Schnittstelle, um Daten zu Kafka zu importieren und zu exportieren</a:t>
            </a:r>
          </a:p>
          <a:p>
            <a:r>
              <a:rPr lang="de-DE" dirty="0"/>
              <a:t>Es gibt bereits fertige </a:t>
            </a:r>
            <a:r>
              <a:rPr lang="de-DE" dirty="0" err="1"/>
              <a:t>Connectoren</a:t>
            </a:r>
            <a:r>
              <a:rPr lang="de-DE" dirty="0"/>
              <a:t>, welche nur noch an das eigene System angepasst werden müssen</a:t>
            </a:r>
          </a:p>
          <a:p>
            <a:pPr lvl="1"/>
            <a:r>
              <a:rPr lang="de-DE" dirty="0"/>
              <a:t>Confluent.io/hub (</a:t>
            </a:r>
            <a:r>
              <a:rPr lang="de-DE" dirty="0" err="1"/>
              <a:t>opensource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CB1457-AAB1-4DF3-B5FF-6B2AB00EB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51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07E70B-87E5-4D82-AF85-3F7DFA53EE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23</a:t>
            </a:fld>
            <a:endParaRPr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2AFAA1-0370-4890-B8FF-A7052D27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</a:t>
            </a:r>
            <a:r>
              <a:rPr lang="de-DE" dirty="0" err="1"/>
              <a:t>hacking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6321EF8-4D23-488F-9F62-C046734654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B549A46-5D35-4080-87C5-F5EE4FA323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1A21463-E60D-44E3-9D82-77D66FE659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0D1BEA9-5F33-4079-9BEE-F07C2B7EB5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Bitte wartet bis zum Ende der Konfiguration, um das </a:t>
            </a:r>
            <a:r>
              <a:rPr lang="de-DE" dirty="0" err="1"/>
              <a:t>PuTTY</a:t>
            </a:r>
            <a:r>
              <a:rPr lang="de-DE" dirty="0"/>
              <a:t> Terminal zu öffnen. </a:t>
            </a:r>
          </a:p>
        </p:txBody>
      </p:sp>
    </p:spTree>
    <p:extLst>
      <p:ext uri="{BB962C8B-B14F-4D97-AF65-F5344CB8AC3E}">
        <p14:creationId xmlns:p14="http://schemas.microsoft.com/office/powerpoint/2010/main" val="1073564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C949958-177E-42F3-8BBE-7E565601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E5252F-5E64-4ED7-BB02-4412CC0B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24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49E2AB-8356-4F6F-9D81-94E4CF25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Reiter: Session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A1F3296-4588-4630-950F-A28FE37A6C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Hostname: IPv4 Adresse auf </a:t>
            </a:r>
            <a:r>
              <a:rPr lang="de-DE" b="1" dirty="0"/>
              <a:t>AWS</a:t>
            </a:r>
          </a:p>
          <a:p>
            <a:r>
              <a:rPr lang="de-DE" dirty="0"/>
              <a:t>Port: „22“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89B087F-44C8-483E-8B61-6AECEC87DD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D65381F-51F0-4271-8D4C-72265A83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23" y="1026028"/>
            <a:ext cx="3715796" cy="331458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AA8299D-5435-4CED-8B39-A38BC63F8BAE}"/>
              </a:ext>
            </a:extLst>
          </p:cNvPr>
          <p:cNvSpPr/>
          <p:nvPr/>
        </p:nvSpPr>
        <p:spPr>
          <a:xfrm>
            <a:off x="6620741" y="2902527"/>
            <a:ext cx="1065471" cy="55008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44462C1-4F46-4B6D-8C22-E17D0B062565}"/>
              </a:ext>
            </a:extLst>
          </p:cNvPr>
          <p:cNvSpPr/>
          <p:nvPr/>
        </p:nvSpPr>
        <p:spPr>
          <a:xfrm>
            <a:off x="5421158" y="1394347"/>
            <a:ext cx="341194" cy="1228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79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7E89C08-3B10-4249-AEA0-8DFC64D9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AEA706-0891-4CD7-8F70-68D92520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25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9E3317-59A5-43BC-B73E-46DAF9CE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Reiter: Connection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Data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BDC0D0-6C2D-4FE5-A2EF-D6246F79D3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Auto-login </a:t>
            </a:r>
            <a:r>
              <a:rPr lang="de-DE" dirty="0" err="1"/>
              <a:t>username</a:t>
            </a:r>
            <a:r>
              <a:rPr lang="de-DE" dirty="0"/>
              <a:t>: „</a:t>
            </a:r>
            <a:r>
              <a:rPr lang="de-DE" dirty="0" err="1"/>
              <a:t>ubuntu</a:t>
            </a:r>
            <a:r>
              <a:rPr lang="de-DE" dirty="0"/>
              <a:t>“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B8A924-11AE-436D-907D-F7F19E1B33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9035F1-FF65-4B97-A4BB-07D88AFA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79" y="1026000"/>
            <a:ext cx="3715200" cy="331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A90906F-2ACE-4DA3-8DD5-6E7C8D4A78F1}"/>
              </a:ext>
            </a:extLst>
          </p:cNvPr>
          <p:cNvSpPr/>
          <p:nvPr/>
        </p:nvSpPr>
        <p:spPr>
          <a:xfrm>
            <a:off x="5377525" y="2736376"/>
            <a:ext cx="491319" cy="1091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13786C5-63B2-4817-A759-DA03B86D3DD0}"/>
              </a:ext>
            </a:extLst>
          </p:cNvPr>
          <p:cNvSpPr/>
          <p:nvPr/>
        </p:nvSpPr>
        <p:spPr>
          <a:xfrm>
            <a:off x="5452587" y="2845557"/>
            <a:ext cx="307076" cy="1091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640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7E89C08-3B10-4249-AEA0-8DFC64D9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AEA706-0891-4CD7-8F70-68D92520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26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9E3317-59A5-43BC-B73E-46DAF9CE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Reiter: Connection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SSH </a:t>
            </a:r>
            <a:r>
              <a:rPr lang="de-DE" dirty="0">
                <a:sym typeface="Wingdings" panose="05000000000000000000" pitchFamily="2" charset="2"/>
              </a:rPr>
              <a:t> Auth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BDC0D0-6C2D-4FE5-A2EF-D6246F79D3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Klickt bitte auf „Browse…“ und</a:t>
            </a:r>
            <a:br>
              <a:rPr lang="de-DE" dirty="0"/>
            </a:br>
            <a:r>
              <a:rPr lang="de-DE" dirty="0"/>
              <a:t>wählt „</a:t>
            </a:r>
            <a:r>
              <a:rPr lang="de-DE" dirty="0" err="1"/>
              <a:t>meetup.ppk</a:t>
            </a:r>
            <a:r>
              <a:rPr lang="de-DE" dirty="0"/>
              <a:t>“ aus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B8A924-11AE-436D-907D-F7F19E1B33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497858-C768-4DD9-A7B6-6A8C0338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56" y="1026001"/>
            <a:ext cx="3715200" cy="331405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ACA66D9-BF87-4ED2-A5B8-E7E77929DC94}"/>
              </a:ext>
            </a:extLst>
          </p:cNvPr>
          <p:cNvSpPr/>
          <p:nvPr/>
        </p:nvSpPr>
        <p:spPr>
          <a:xfrm>
            <a:off x="5370602" y="2722728"/>
            <a:ext cx="484495" cy="1364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5FD11A-B0D0-4C52-966C-78F0819B9D5D}"/>
              </a:ext>
            </a:extLst>
          </p:cNvPr>
          <p:cNvSpPr/>
          <p:nvPr/>
        </p:nvSpPr>
        <p:spPr>
          <a:xfrm>
            <a:off x="5394484" y="3275463"/>
            <a:ext cx="341194" cy="1228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B146FF-71BF-4622-ACC5-190B9DE881FA}"/>
              </a:ext>
            </a:extLst>
          </p:cNvPr>
          <p:cNvSpPr/>
          <p:nvPr/>
        </p:nvSpPr>
        <p:spPr>
          <a:xfrm>
            <a:off x="5507077" y="3499434"/>
            <a:ext cx="341194" cy="1228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515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7E89C08-3B10-4249-AEA0-8DFC64D9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AEA706-0891-4CD7-8F70-68D92520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27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9E3317-59A5-43BC-B73E-46DAF9CE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Reiter: Connection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SSH </a:t>
            </a:r>
            <a:r>
              <a:rPr lang="de-DE" dirty="0">
                <a:sym typeface="Wingdings" panose="05000000000000000000" pitchFamily="2" charset="2"/>
              </a:rPr>
              <a:t> Tunnels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BDC0D0-6C2D-4FE5-A2EF-D6246F79D3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port</a:t>
            </a:r>
            <a:r>
              <a:rPr lang="de-DE" dirty="0"/>
              <a:t>: „2202“</a:t>
            </a:r>
          </a:p>
          <a:p>
            <a:r>
              <a:rPr lang="de-DE" dirty="0"/>
              <a:t>Destination: DB </a:t>
            </a:r>
            <a:r>
              <a:rPr lang="de-DE" dirty="0" err="1"/>
              <a:t>endpoint</a:t>
            </a:r>
            <a:r>
              <a:rPr lang="de-DE" dirty="0"/>
              <a:t> (</a:t>
            </a:r>
            <a:r>
              <a:rPr lang="de-DE" dirty="0" err="1"/>
              <a:t>cheatsheet</a:t>
            </a:r>
            <a:r>
              <a:rPr lang="de-DE" dirty="0"/>
              <a:t>)</a:t>
            </a:r>
          </a:p>
          <a:p>
            <a:r>
              <a:rPr lang="de-DE" dirty="0"/>
              <a:t>Destination </a:t>
            </a:r>
            <a:r>
              <a:rPr lang="de-DE" dirty="0" err="1"/>
              <a:t>port</a:t>
            </a:r>
            <a:r>
              <a:rPr lang="de-DE" dirty="0"/>
              <a:t>: „5432“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B8A924-11AE-436D-907D-F7F19E1B33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2C6C6B-3500-4A03-90E6-F263BEA6AB6C}"/>
              </a:ext>
            </a:extLst>
          </p:cNvPr>
          <p:cNvSpPr/>
          <p:nvPr/>
        </p:nvSpPr>
        <p:spPr>
          <a:xfrm>
            <a:off x="5288506" y="2729552"/>
            <a:ext cx="525439" cy="1296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EDE86C-B477-4AD2-847B-1620EF61FCA9}"/>
              </a:ext>
            </a:extLst>
          </p:cNvPr>
          <p:cNvSpPr/>
          <p:nvPr/>
        </p:nvSpPr>
        <p:spPr>
          <a:xfrm>
            <a:off x="5346508" y="3275463"/>
            <a:ext cx="341194" cy="1228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A32E335-FF65-4488-9C71-8A0FA7505975}"/>
              </a:ext>
            </a:extLst>
          </p:cNvPr>
          <p:cNvSpPr/>
          <p:nvPr/>
        </p:nvSpPr>
        <p:spPr>
          <a:xfrm>
            <a:off x="5575108" y="3835022"/>
            <a:ext cx="341194" cy="1228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0E82DC4-BAFD-48BA-8DE5-C4127018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53" y="1026000"/>
            <a:ext cx="3715200" cy="3314057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7D47F39-55A8-43AD-B320-FB931089D3BD}"/>
              </a:ext>
            </a:extLst>
          </p:cNvPr>
          <p:cNvSpPr/>
          <p:nvPr/>
        </p:nvSpPr>
        <p:spPr>
          <a:xfrm>
            <a:off x="5346508" y="2614789"/>
            <a:ext cx="484495" cy="1364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EF3FAB6-58FD-49BB-A3F3-60D5B3A25D6D}"/>
              </a:ext>
            </a:extLst>
          </p:cNvPr>
          <p:cNvSpPr/>
          <p:nvPr/>
        </p:nvSpPr>
        <p:spPr>
          <a:xfrm>
            <a:off x="5361862" y="3173105"/>
            <a:ext cx="378725" cy="11600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FAF709C-E514-44C1-8F7A-3D1AE65E115D}"/>
              </a:ext>
            </a:extLst>
          </p:cNvPr>
          <p:cNvSpPr/>
          <p:nvPr/>
        </p:nvSpPr>
        <p:spPr>
          <a:xfrm>
            <a:off x="5514262" y="3325505"/>
            <a:ext cx="378725" cy="11600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78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F8A7EC0-E048-40E9-BC52-8E80C25E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5D5976-F45A-45E9-8CFA-468BF7D0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28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D8E60C0-232B-4B26-91E7-A0EC8A53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Reiter: Session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330B303-C15D-4808-9826-2F6082B686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Eintippen eines beliebigen Namens</a:t>
            </a:r>
          </a:p>
          <a:p>
            <a:r>
              <a:rPr lang="de-DE" dirty="0"/>
              <a:t>Speichert die </a:t>
            </a:r>
            <a:r>
              <a:rPr lang="de-DE" dirty="0" err="1"/>
              <a:t>PuTTY</a:t>
            </a:r>
            <a:r>
              <a:rPr lang="de-DE" dirty="0"/>
              <a:t> Konfigurationen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A38C004-DCB8-41C6-A83B-BC698BC89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BC6D94-4565-43AB-B51B-EA6F8A16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200" y="1026000"/>
            <a:ext cx="3717491" cy="331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A0C65E5-A48E-482B-A90D-D14680CAC402}"/>
              </a:ext>
            </a:extLst>
          </p:cNvPr>
          <p:cNvSpPr/>
          <p:nvPr/>
        </p:nvSpPr>
        <p:spPr>
          <a:xfrm>
            <a:off x="6537614" y="2992582"/>
            <a:ext cx="1065471" cy="47764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3D1C288-0546-4CBC-BABF-D28A09EAB2BC}"/>
              </a:ext>
            </a:extLst>
          </p:cNvPr>
          <p:cNvSpPr/>
          <p:nvPr/>
        </p:nvSpPr>
        <p:spPr>
          <a:xfrm>
            <a:off x="5225128" y="1392692"/>
            <a:ext cx="484495" cy="1364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B15925D-5C5A-4D7E-B2CB-A349CF2ADED5}"/>
              </a:ext>
            </a:extLst>
          </p:cNvPr>
          <p:cNvSpPr/>
          <p:nvPr/>
        </p:nvSpPr>
        <p:spPr>
          <a:xfrm>
            <a:off x="6516833" y="2473035"/>
            <a:ext cx="625185" cy="1056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27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84B23D-44B7-466F-8DFB-8E4FE83E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187B17-C55F-43E2-A85F-9FAACD1D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29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384FD04-25F6-44A5-BCA7-673D346B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Starten des </a:t>
            </a:r>
            <a:r>
              <a:rPr lang="de-DE" dirty="0" err="1"/>
              <a:t>Zookeepers</a:t>
            </a:r>
            <a:r>
              <a:rPr lang="de-DE" dirty="0"/>
              <a:t> über die Command 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731463-FC7D-4345-A780-1F8E395365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endParaRPr lang="de-DE" dirty="0"/>
          </a:p>
          <a:p>
            <a:pPr fontAlgn="base"/>
            <a:endParaRPr lang="de-DE" dirty="0"/>
          </a:p>
          <a:p>
            <a:pPr fontAlgn="base"/>
            <a:endParaRPr lang="de-DE" dirty="0"/>
          </a:p>
          <a:p>
            <a:pPr marL="0" indent="0" fontAlgn="base">
              <a:buNone/>
            </a:pPr>
            <a:r>
              <a:rPr lang="de-DE" dirty="0"/>
              <a:t>kafka/bin/zookeeper-server-start.sh </a:t>
            </a:r>
            <a:r>
              <a:rPr lang="de-DE" dirty="0" err="1"/>
              <a:t>kafka</a:t>
            </a:r>
            <a:r>
              <a:rPr lang="de-DE" dirty="0"/>
              <a:t>/</a:t>
            </a:r>
            <a:r>
              <a:rPr lang="de-DE" dirty="0" err="1"/>
              <a:t>config</a:t>
            </a:r>
            <a:r>
              <a:rPr lang="de-DE" dirty="0"/>
              <a:t>/</a:t>
            </a:r>
            <a:r>
              <a:rPr lang="de-DE" dirty="0" err="1"/>
              <a:t>zookeeper.properties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771CD2-EBC9-466C-9D9F-441FC6FF55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69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7329E9-CB3E-41E6-AF96-67777B29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Kafka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7CEC33-73EA-4A18-BC8A-132D8A013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7F6CD0A-03E3-4552-9FEF-30216D4505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011C26-4AED-4B08-986A-90FAD101D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812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84B23D-44B7-466F-8DFB-8E4FE83E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187B17-C55F-43E2-A85F-9FAACD1D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30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384FD04-25F6-44A5-BCA7-673D346B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Starten des Kafka Servers über die Command 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731463-FC7D-4345-A780-1F8E395365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endParaRPr lang="de-DE" dirty="0"/>
          </a:p>
          <a:p>
            <a:pPr fontAlgn="base"/>
            <a:endParaRPr lang="de-DE" dirty="0"/>
          </a:p>
          <a:p>
            <a:pPr fontAlgn="base"/>
            <a:endParaRPr lang="de-DE" dirty="0"/>
          </a:p>
          <a:p>
            <a:pPr marL="0" indent="0" fontAlgn="base">
              <a:buNone/>
            </a:pPr>
            <a:r>
              <a:rPr lang="de-DE" dirty="0"/>
              <a:t>kafka/bin/kafka-server-start.sh </a:t>
            </a:r>
            <a:r>
              <a:rPr lang="de-DE" dirty="0" err="1"/>
              <a:t>kafka</a:t>
            </a:r>
            <a:r>
              <a:rPr lang="de-DE" dirty="0"/>
              <a:t>/</a:t>
            </a:r>
            <a:r>
              <a:rPr lang="de-DE" dirty="0" err="1"/>
              <a:t>config</a:t>
            </a:r>
            <a:r>
              <a:rPr lang="de-DE" dirty="0"/>
              <a:t>/</a:t>
            </a:r>
            <a:r>
              <a:rPr lang="de-DE" dirty="0" err="1"/>
              <a:t>server.properties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771CD2-EBC9-466C-9D9F-441FC6FF55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366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84B23D-44B7-466F-8DFB-8E4FE83E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187B17-C55F-43E2-A85F-9FAACD1D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31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384FD04-25F6-44A5-BCA7-673D346B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eines Topics durch die Command 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731463-FC7D-4345-A780-1F8E395365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endParaRPr lang="de-DE" dirty="0"/>
          </a:p>
          <a:p>
            <a:pPr fontAlgn="base"/>
            <a:endParaRPr lang="de-DE" dirty="0"/>
          </a:p>
          <a:p>
            <a:pPr fontAlgn="base"/>
            <a:endParaRPr lang="de-DE" dirty="0"/>
          </a:p>
          <a:p>
            <a:pPr marL="0" indent="0" fontAlgn="base">
              <a:buNone/>
            </a:pPr>
            <a:r>
              <a:rPr lang="de-DE" dirty="0"/>
              <a:t>kafka/bin/kafka-topics.sh --</a:t>
            </a:r>
            <a:r>
              <a:rPr lang="de-DE" dirty="0" err="1"/>
              <a:t>create</a:t>
            </a:r>
            <a:r>
              <a:rPr lang="de-DE" dirty="0"/>
              <a:t> --</a:t>
            </a:r>
            <a:r>
              <a:rPr lang="de-DE" dirty="0" err="1"/>
              <a:t>zookeeper</a:t>
            </a:r>
            <a:r>
              <a:rPr lang="de-DE" dirty="0"/>
              <a:t> localhost:2181  </a:t>
            </a:r>
          </a:p>
          <a:p>
            <a:pPr marL="0" indent="0" fontAlgn="base">
              <a:buNone/>
            </a:pPr>
            <a:r>
              <a:rPr lang="de-DE" dirty="0"/>
              <a:t>--</a:t>
            </a:r>
            <a:r>
              <a:rPr lang="de-DE" dirty="0" err="1"/>
              <a:t>replication-factor</a:t>
            </a:r>
            <a:r>
              <a:rPr lang="de-DE" dirty="0"/>
              <a:t> 1  --</a:t>
            </a:r>
            <a:r>
              <a:rPr lang="de-DE" dirty="0" err="1"/>
              <a:t>partitions</a:t>
            </a:r>
            <a:r>
              <a:rPr lang="de-DE" dirty="0"/>
              <a:t> 1 --topic </a:t>
            </a:r>
            <a:r>
              <a:rPr lang="de-DE" dirty="0" err="1"/>
              <a:t>test</a:t>
            </a:r>
            <a:r>
              <a:rPr lang="de-DE" dirty="0"/>
              <a:t> 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771CD2-EBC9-466C-9D9F-441FC6FF55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127A9B7-6400-4DC0-A561-0B2511698CE0}"/>
              </a:ext>
            </a:extLst>
          </p:cNvPr>
          <p:cNvSpPr/>
          <p:nvPr/>
        </p:nvSpPr>
        <p:spPr>
          <a:xfrm>
            <a:off x="4019266" y="2272352"/>
            <a:ext cx="3091218" cy="3889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019DA07-A053-40ED-AACE-FAC8A098E768}"/>
              </a:ext>
            </a:extLst>
          </p:cNvPr>
          <p:cNvSpPr/>
          <p:nvPr/>
        </p:nvSpPr>
        <p:spPr>
          <a:xfrm>
            <a:off x="215900" y="2739519"/>
            <a:ext cx="2356703" cy="3889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5A9C281-0832-4338-A460-46E8DAD9F809}"/>
              </a:ext>
            </a:extLst>
          </p:cNvPr>
          <p:cNvSpPr/>
          <p:nvPr/>
        </p:nvSpPr>
        <p:spPr>
          <a:xfrm>
            <a:off x="2659133" y="2739519"/>
            <a:ext cx="1455667" cy="3889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5C6F7EB-1834-4DED-93B2-2F561517EC5B}"/>
              </a:ext>
            </a:extLst>
          </p:cNvPr>
          <p:cNvSpPr/>
          <p:nvPr/>
        </p:nvSpPr>
        <p:spPr>
          <a:xfrm>
            <a:off x="4194506" y="2739518"/>
            <a:ext cx="1455667" cy="3889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48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84B23D-44B7-466F-8DFB-8E4FE83E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187B17-C55F-43E2-A85F-9FAACD1D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32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384FD04-25F6-44A5-BCA7-673D346B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Schicken einer Nachricht über die Command 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731463-FC7D-4345-A780-1F8E395365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endParaRPr lang="de-DE" dirty="0"/>
          </a:p>
          <a:p>
            <a:pPr fontAlgn="base"/>
            <a:endParaRPr lang="de-DE" dirty="0"/>
          </a:p>
          <a:p>
            <a:pPr fontAlgn="base"/>
            <a:endParaRPr lang="de-DE" dirty="0"/>
          </a:p>
          <a:p>
            <a:pPr marL="0" indent="0" fontAlgn="base">
              <a:buNone/>
            </a:pPr>
            <a:r>
              <a:rPr lang="de-DE" dirty="0"/>
              <a:t>kafka/bin/kafka-console-producer.sh --broker-list localhost:9092 --topic </a:t>
            </a:r>
            <a:r>
              <a:rPr lang="de-DE" dirty="0" err="1"/>
              <a:t>test</a:t>
            </a:r>
            <a:r>
              <a:rPr lang="de-DE" dirty="0"/>
              <a:t> 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771CD2-EBC9-466C-9D9F-441FC6FF55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D41F199-CB12-43B7-8FEF-8E5A74E98664}"/>
              </a:ext>
            </a:extLst>
          </p:cNvPr>
          <p:cNvSpPr/>
          <p:nvPr/>
        </p:nvSpPr>
        <p:spPr>
          <a:xfrm>
            <a:off x="4401404" y="2292824"/>
            <a:ext cx="3063922" cy="423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22473C2-305E-4070-994E-140748A05700}"/>
              </a:ext>
            </a:extLst>
          </p:cNvPr>
          <p:cNvSpPr/>
          <p:nvPr/>
        </p:nvSpPr>
        <p:spPr>
          <a:xfrm>
            <a:off x="7517373" y="2292824"/>
            <a:ext cx="1319551" cy="423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6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384B23D-44B7-466F-8DFB-8E4FE83E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187B17-C55F-43E2-A85F-9FAACD1D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33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384FD04-25F6-44A5-BCA7-673D346B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Lesen einer Nachricht über die Command Line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731463-FC7D-4345-A780-1F8E395365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900" y="1080000"/>
            <a:ext cx="8712200" cy="3708000"/>
          </a:xfrm>
        </p:spPr>
        <p:txBody>
          <a:bodyPr/>
          <a:lstStyle/>
          <a:p>
            <a:pPr fontAlgn="base"/>
            <a:endParaRPr lang="de-DE" dirty="0"/>
          </a:p>
          <a:p>
            <a:pPr fontAlgn="base"/>
            <a:endParaRPr lang="de-DE" dirty="0"/>
          </a:p>
          <a:p>
            <a:pPr fontAlgn="base"/>
            <a:endParaRPr lang="de-DE" dirty="0"/>
          </a:p>
          <a:p>
            <a:pPr marL="0" indent="0" fontAlgn="base">
              <a:buNone/>
            </a:pPr>
            <a:r>
              <a:rPr lang="de-DE" dirty="0"/>
              <a:t>kafka/bin/kafka-console-consumer.sh --bootstrap-server localhost:9092 </a:t>
            </a:r>
          </a:p>
          <a:p>
            <a:pPr marL="0" indent="0" fontAlgn="base">
              <a:buNone/>
            </a:pPr>
            <a:r>
              <a:rPr lang="de-DE" dirty="0"/>
              <a:t>--topic </a:t>
            </a:r>
            <a:r>
              <a:rPr lang="de-DE" dirty="0" err="1"/>
              <a:t>test</a:t>
            </a:r>
            <a:r>
              <a:rPr lang="de-DE" dirty="0"/>
              <a:t>  --</a:t>
            </a:r>
            <a:r>
              <a:rPr lang="de-DE" dirty="0" err="1"/>
              <a:t>from-beginning</a:t>
            </a:r>
            <a:r>
              <a:rPr lang="de-DE" dirty="0"/>
              <a:t> </a:t>
            </a:r>
          </a:p>
          <a:p>
            <a:pPr marL="0" indent="0" fontAlgn="base">
              <a:buNone/>
            </a:pP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771CD2-EBC9-466C-9D9F-441FC6FF55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08CDEC3-3A95-47D9-8D21-7854C1A0F323}"/>
              </a:ext>
            </a:extLst>
          </p:cNvPr>
          <p:cNvSpPr/>
          <p:nvPr/>
        </p:nvSpPr>
        <p:spPr>
          <a:xfrm>
            <a:off x="4496938" y="2306472"/>
            <a:ext cx="3841844" cy="3889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0BB9BD-323D-4F9C-974C-233356CCD609}"/>
              </a:ext>
            </a:extLst>
          </p:cNvPr>
          <p:cNvSpPr/>
          <p:nvPr/>
        </p:nvSpPr>
        <p:spPr>
          <a:xfrm>
            <a:off x="215900" y="2739519"/>
            <a:ext cx="1305825" cy="3889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CC01B4-6D05-46B3-8535-86B34DFCACE0}"/>
              </a:ext>
            </a:extLst>
          </p:cNvPr>
          <p:cNvSpPr/>
          <p:nvPr/>
        </p:nvSpPr>
        <p:spPr>
          <a:xfrm>
            <a:off x="1588781" y="2739518"/>
            <a:ext cx="1945989" cy="3889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5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7E89C08-3B10-4249-AEA0-8DFC64D9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AEA706-0891-4CD7-8F70-68D92520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34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9E3317-59A5-43BC-B73E-46DAF9CE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</a:t>
            </a:r>
            <a:r>
              <a:rPr lang="de-DE" dirty="0" err="1"/>
              <a:t>Workbench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B8A924-11AE-436D-907D-F7F19E1B33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77C570-4BD6-40BC-AFEF-A809CD8A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22" y="900028"/>
            <a:ext cx="5425720" cy="396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FF5072B-B571-4A22-BF4F-8F0BC635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902362-6237-4247-8CBC-BE2565BE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35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EE1AD28-D2CA-4C63-B461-894F5CD5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Gerüst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CC10A8-C2A3-4537-B1DD-508EDB3D25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9EC41D-D119-4E7D-BD8C-667355EDE5F7}"/>
              </a:ext>
            </a:extLst>
          </p:cNvPr>
          <p:cNvSpPr/>
          <p:nvPr/>
        </p:nvSpPr>
        <p:spPr>
          <a:xfrm>
            <a:off x="4114800" y="9774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Kafka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76332E2C-275C-47AA-A7EF-F57D38AEB749}"/>
              </a:ext>
            </a:extLst>
          </p:cNvPr>
          <p:cNvSpPr/>
          <p:nvPr/>
        </p:nvSpPr>
        <p:spPr>
          <a:xfrm>
            <a:off x="321695" y="1139434"/>
            <a:ext cx="2853294" cy="3648466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tx1"/>
                </a:solidFill>
              </a:rPr>
              <a:t>Kafka Producer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09A5C4D-A9F4-4B8D-AF51-5BD4BD902E57}"/>
              </a:ext>
            </a:extLst>
          </p:cNvPr>
          <p:cNvSpPr/>
          <p:nvPr/>
        </p:nvSpPr>
        <p:spPr>
          <a:xfrm>
            <a:off x="3532697" y="2650735"/>
            <a:ext cx="2078605" cy="2137165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tx1"/>
                </a:solidFill>
              </a:rPr>
              <a:t>Kafka Streams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B97E53F-1B45-4107-A13E-0DB50144D25A}"/>
              </a:ext>
            </a:extLst>
          </p:cNvPr>
          <p:cNvSpPr/>
          <p:nvPr/>
        </p:nvSpPr>
        <p:spPr>
          <a:xfrm>
            <a:off x="6115051" y="1139433"/>
            <a:ext cx="2518852" cy="2137165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>
                <a:solidFill>
                  <a:schemeClr val="tx1"/>
                </a:solidFill>
              </a:rPr>
              <a:t>KafkaConsumer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E0DE523-3C5D-4929-9377-8E505B24A42D}"/>
              </a:ext>
            </a:extLst>
          </p:cNvPr>
          <p:cNvSpPr/>
          <p:nvPr/>
        </p:nvSpPr>
        <p:spPr>
          <a:xfrm>
            <a:off x="7137399" y="354686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DB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18F5E5A-D0A4-472E-A49B-507197861289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7374477" y="3276598"/>
            <a:ext cx="220122" cy="270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D0F0876-0803-4859-9C89-EE5E9C89B67A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5029200" y="1434600"/>
            <a:ext cx="1085851" cy="77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CF4CEA3-4C61-4AB1-83B2-038EE00D667D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4572000" y="1891800"/>
            <a:ext cx="0" cy="758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0D40CCC-2D2B-437D-9CA5-D75B79CF2422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flipH="1">
            <a:off x="3174989" y="1434600"/>
            <a:ext cx="939811" cy="1529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D1E190E9-4E7F-4873-9D0C-A433D44640E5}"/>
              </a:ext>
            </a:extLst>
          </p:cNvPr>
          <p:cNvSpPr/>
          <p:nvPr/>
        </p:nvSpPr>
        <p:spPr>
          <a:xfrm>
            <a:off x="409535" y="1503167"/>
            <a:ext cx="2619415" cy="1168400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tx1"/>
                </a:solidFill>
              </a:rPr>
              <a:t>Zoo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0E41B94F-79D6-4477-9149-C3E85B87570A}"/>
              </a:ext>
            </a:extLst>
          </p:cNvPr>
          <p:cNvSpPr/>
          <p:nvPr/>
        </p:nvSpPr>
        <p:spPr>
          <a:xfrm>
            <a:off x="758786" y="2087367"/>
            <a:ext cx="1979113" cy="325633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>
                <a:solidFill>
                  <a:schemeClr val="tx1"/>
                </a:solidFill>
              </a:rPr>
              <a:t>AnimalBreakoutThread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4ADBAFE5-ABF6-4C9E-A78B-9984F44C8BF5}"/>
              </a:ext>
            </a:extLst>
          </p:cNvPr>
          <p:cNvSpPr/>
          <p:nvPr/>
        </p:nvSpPr>
        <p:spPr>
          <a:xfrm>
            <a:off x="1481117" y="1591948"/>
            <a:ext cx="534449" cy="325633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tx1"/>
                </a:solidFill>
              </a:rPr>
              <a:t>Zoo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17F7315-CAB4-4DE0-9F26-24C171448444}"/>
              </a:ext>
            </a:extLst>
          </p:cNvPr>
          <p:cNvSpPr/>
          <p:nvPr/>
        </p:nvSpPr>
        <p:spPr>
          <a:xfrm>
            <a:off x="409535" y="2881550"/>
            <a:ext cx="2619415" cy="1823800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tx1"/>
                </a:solidFill>
              </a:rPr>
              <a:t>Zoo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1C0C537D-597A-4817-B291-6C09BA8876A0}"/>
              </a:ext>
            </a:extLst>
          </p:cNvPr>
          <p:cNvSpPr/>
          <p:nvPr/>
        </p:nvSpPr>
        <p:spPr>
          <a:xfrm>
            <a:off x="1273146" y="2950965"/>
            <a:ext cx="733454" cy="325633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i="1" dirty="0">
                <a:solidFill>
                  <a:schemeClr val="tx1"/>
                </a:solidFill>
              </a:rPr>
              <a:t>Animal</a:t>
            </a:r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A5F65148-6828-472A-9A6F-DAA7CC8114F6}"/>
              </a:ext>
            </a:extLst>
          </p:cNvPr>
          <p:cNvSpPr/>
          <p:nvPr/>
        </p:nvSpPr>
        <p:spPr>
          <a:xfrm>
            <a:off x="539692" y="3584965"/>
            <a:ext cx="733454" cy="325633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i="1" dirty="0" err="1">
                <a:solidFill>
                  <a:schemeClr val="tx1"/>
                </a:solidFill>
              </a:rPr>
              <a:t>Slug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F5EDA284-FE95-4A6E-9E12-482AAB437143}"/>
              </a:ext>
            </a:extLst>
          </p:cNvPr>
          <p:cNvSpPr/>
          <p:nvPr/>
        </p:nvSpPr>
        <p:spPr>
          <a:xfrm>
            <a:off x="2001789" y="3584965"/>
            <a:ext cx="733454" cy="325633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i="1" dirty="0">
                <a:solidFill>
                  <a:schemeClr val="tx1"/>
                </a:solidFill>
              </a:rPr>
              <a:t>Snake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EEA001F-AC0A-41A7-985B-6B9BCE0389D6}"/>
              </a:ext>
            </a:extLst>
          </p:cNvPr>
          <p:cNvCxnSpPr>
            <a:stCxn id="42" idx="0"/>
            <a:endCxn id="40" idx="2"/>
          </p:cNvCxnSpPr>
          <p:nvPr/>
        </p:nvCxnSpPr>
        <p:spPr>
          <a:xfrm flipV="1">
            <a:off x="906419" y="3276598"/>
            <a:ext cx="733454" cy="30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3B80912-B1A1-49C9-8EF3-106E46C35529}"/>
              </a:ext>
            </a:extLst>
          </p:cNvPr>
          <p:cNvCxnSpPr>
            <a:cxnSpLocks/>
            <a:stCxn id="43" idx="0"/>
            <a:endCxn id="40" idx="2"/>
          </p:cNvCxnSpPr>
          <p:nvPr/>
        </p:nvCxnSpPr>
        <p:spPr>
          <a:xfrm flipH="1" flipV="1">
            <a:off x="1639873" y="3276598"/>
            <a:ext cx="728643" cy="30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588864CC-4A81-4A9A-AB08-BFA062BD558D}"/>
              </a:ext>
            </a:extLst>
          </p:cNvPr>
          <p:cNvSpPr/>
          <p:nvPr/>
        </p:nvSpPr>
        <p:spPr>
          <a:xfrm>
            <a:off x="982095" y="4209931"/>
            <a:ext cx="1315556" cy="325633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>
                <a:solidFill>
                  <a:schemeClr val="tx1"/>
                </a:solidFill>
              </a:rPr>
              <a:t>AnimalFactory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BB2E66B-FAA6-459B-BC8A-54D238881DC8}"/>
              </a:ext>
            </a:extLst>
          </p:cNvPr>
          <p:cNvCxnSpPr>
            <a:cxnSpLocks/>
            <a:stCxn id="49" idx="0"/>
            <a:endCxn id="42" idx="2"/>
          </p:cNvCxnSpPr>
          <p:nvPr/>
        </p:nvCxnSpPr>
        <p:spPr>
          <a:xfrm flipH="1" flipV="1">
            <a:off x="906419" y="3910598"/>
            <a:ext cx="733454" cy="29933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0C87D79-EBCD-4C38-A74B-3F9B0E956AEF}"/>
              </a:ext>
            </a:extLst>
          </p:cNvPr>
          <p:cNvCxnSpPr>
            <a:cxnSpLocks/>
            <a:stCxn id="49" idx="0"/>
            <a:endCxn id="43" idx="2"/>
          </p:cNvCxnSpPr>
          <p:nvPr/>
        </p:nvCxnSpPr>
        <p:spPr>
          <a:xfrm flipV="1">
            <a:off x="1639873" y="3910598"/>
            <a:ext cx="728643" cy="29933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E9F592E3-6C66-4AEB-8FAC-EBE4090186B2}"/>
              </a:ext>
            </a:extLst>
          </p:cNvPr>
          <p:cNvSpPr/>
          <p:nvPr/>
        </p:nvSpPr>
        <p:spPr>
          <a:xfrm>
            <a:off x="6360002" y="2325102"/>
            <a:ext cx="1979113" cy="325633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>
                <a:solidFill>
                  <a:schemeClr val="tx1"/>
                </a:solidFill>
              </a:rPr>
              <a:t>AnimalFetchingThread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203B5B9D-3977-4D8E-BEE2-47A9F280562F}"/>
              </a:ext>
            </a:extLst>
          </p:cNvPr>
          <p:cNvSpPr/>
          <p:nvPr/>
        </p:nvSpPr>
        <p:spPr>
          <a:xfrm>
            <a:off x="6360003" y="1692870"/>
            <a:ext cx="1979113" cy="365491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>
                <a:solidFill>
                  <a:schemeClr val="tx1"/>
                </a:solidFill>
              </a:rPr>
              <a:t>AnimalFetchingMaster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DD59490-0172-40E0-89CF-9D3E17C1799D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V="1">
            <a:off x="7349559" y="2058361"/>
            <a:ext cx="1" cy="266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F2F2CA0B-283C-4D17-9320-43AEAFB19F0A}"/>
              </a:ext>
            </a:extLst>
          </p:cNvPr>
          <p:cNvCxnSpPr>
            <a:cxnSpLocks/>
            <a:stCxn id="37" idx="0"/>
            <a:endCxn id="38" idx="2"/>
          </p:cNvCxnSpPr>
          <p:nvPr/>
        </p:nvCxnSpPr>
        <p:spPr>
          <a:xfrm flipH="1" flipV="1">
            <a:off x="1748342" y="1917581"/>
            <a:ext cx="1" cy="169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2260ACB8-90D6-4D1F-9232-AC0CA3F961FB}"/>
              </a:ext>
            </a:extLst>
          </p:cNvPr>
          <p:cNvSpPr/>
          <p:nvPr/>
        </p:nvSpPr>
        <p:spPr>
          <a:xfrm>
            <a:off x="3848620" y="3122416"/>
            <a:ext cx="1446758" cy="365491"/>
          </a:xfrm>
          <a:prstGeom prst="roundRect">
            <a:avLst>
              <a:gd name="adj" fmla="val 562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>
                <a:solidFill>
                  <a:schemeClr val="tx1"/>
                </a:solidFill>
              </a:rPr>
              <a:t>AnimalFeeding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00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13EF661-A23B-4F3B-B345-531E4F79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573DC9B-E88D-477A-A153-7DDB4D53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36</a:t>
            </a:fld>
            <a:endParaRPr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D1085A8-8E7D-48FF-B878-DF843E50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Kafka Producer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4B176A3-FEE4-4796-8A34-C51736FDDF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21E846A-097A-4ACA-99D3-20E9AEE5C2B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215900" y="1271706"/>
            <a:ext cx="9098966" cy="3323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//…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KafkaProducer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&lt;String, String&gt;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KafkaProducer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&lt;~,~&gt;(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ProducerRecord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&lt;String, String&gt;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ProducerRecord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&lt;~,~&gt;(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Callback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Callback()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onCompletion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RecordMetadata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recordMetadata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Specify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behavior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}};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producer.send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producer.flush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producer.close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CE79884-C04A-41CE-B66C-7BB37729F010}"/>
              </a:ext>
            </a:extLst>
          </p:cNvPr>
          <p:cNvSpPr/>
          <p:nvPr/>
        </p:nvSpPr>
        <p:spPr>
          <a:xfrm>
            <a:off x="266131" y="1282429"/>
            <a:ext cx="4476466" cy="539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D54C91C-AA22-457F-A2C3-FDE8CB2CF555}"/>
              </a:ext>
            </a:extLst>
          </p:cNvPr>
          <p:cNvSpPr/>
          <p:nvPr/>
        </p:nvSpPr>
        <p:spPr>
          <a:xfrm>
            <a:off x="266131" y="1924330"/>
            <a:ext cx="8222776" cy="3070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AF8D9B7-2C00-469A-99C4-95DFD1C43593}"/>
              </a:ext>
            </a:extLst>
          </p:cNvPr>
          <p:cNvSpPr/>
          <p:nvPr/>
        </p:nvSpPr>
        <p:spPr>
          <a:xfrm>
            <a:off x="266131" y="2367030"/>
            <a:ext cx="8877868" cy="3070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F48F1C-8A9C-44C2-A82A-8C50F3E1E64D}"/>
              </a:ext>
            </a:extLst>
          </p:cNvPr>
          <p:cNvSpPr/>
          <p:nvPr/>
        </p:nvSpPr>
        <p:spPr>
          <a:xfrm>
            <a:off x="266132" y="2809730"/>
            <a:ext cx="8045355" cy="6840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0B10EF9-DF42-4D37-868C-EB79260170C2}"/>
              </a:ext>
            </a:extLst>
          </p:cNvPr>
          <p:cNvSpPr/>
          <p:nvPr/>
        </p:nvSpPr>
        <p:spPr>
          <a:xfrm>
            <a:off x="266131" y="3629452"/>
            <a:ext cx="3452884" cy="3070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9DC6D6-6272-4BF4-8A84-CCA8A59DFF43}"/>
              </a:ext>
            </a:extLst>
          </p:cNvPr>
          <p:cNvSpPr/>
          <p:nvPr/>
        </p:nvSpPr>
        <p:spPr>
          <a:xfrm>
            <a:off x="266131" y="4067600"/>
            <a:ext cx="1910687" cy="539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0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13EF661-A23B-4F3B-B345-531E4F79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573DC9B-E88D-477A-A153-7DDB4D53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37</a:t>
            </a:fld>
            <a:endParaRPr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D1085A8-8E7D-48FF-B878-DF843E50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Kafka Streams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4B176A3-FEE4-4796-8A34-C51736FDDF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E93522-BE79-4500-82A4-D4C6B4884DF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215900" y="1163985"/>
            <a:ext cx="8884163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//…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endParaRPr lang="de-DE" altLang="de-DE" sz="1400" i="1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StreamsBuilder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streamsBuilder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StreamsBuilder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KStream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&lt;String, String&gt;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inputTopic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streamsBuilder.stream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KStream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&lt;String, String&gt;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filteredStreams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inputTopic.filter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(k,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lambdaFunction</a:t>
            </a:r>
            <a:endParaRPr kumimoji="0" lang="de-DE" altLang="de-DE" sz="14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filteredStreams.to(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KafkaStreams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kafkaStreams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KafkaStreams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streamsBuilder.build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kafkaStreams.start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8F8425-039B-4883-9184-12FF1136B034}"/>
              </a:ext>
            </a:extLst>
          </p:cNvPr>
          <p:cNvSpPr/>
          <p:nvPr/>
        </p:nvSpPr>
        <p:spPr>
          <a:xfrm>
            <a:off x="266131" y="1203502"/>
            <a:ext cx="4476466" cy="539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1AC8722-34B4-486F-BEDC-1522B3312B38}"/>
              </a:ext>
            </a:extLst>
          </p:cNvPr>
          <p:cNvSpPr/>
          <p:nvPr/>
        </p:nvSpPr>
        <p:spPr>
          <a:xfrm>
            <a:off x="266131" y="2059490"/>
            <a:ext cx="5745708" cy="2674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2652815-E3C9-4176-9166-C28472E67560}"/>
              </a:ext>
            </a:extLst>
          </p:cNvPr>
          <p:cNvSpPr/>
          <p:nvPr/>
        </p:nvSpPr>
        <p:spPr>
          <a:xfrm>
            <a:off x="266131" y="2280013"/>
            <a:ext cx="7813344" cy="2674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AA27CA0-BF89-4BD0-90A3-6B1ADA34B90A}"/>
              </a:ext>
            </a:extLst>
          </p:cNvPr>
          <p:cNvSpPr/>
          <p:nvPr/>
        </p:nvSpPr>
        <p:spPr>
          <a:xfrm>
            <a:off x="266131" y="2505197"/>
            <a:ext cx="6537278" cy="8453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B74A429-5683-4E55-9994-D3B53E6669DE}"/>
              </a:ext>
            </a:extLst>
          </p:cNvPr>
          <p:cNvSpPr/>
          <p:nvPr/>
        </p:nvSpPr>
        <p:spPr>
          <a:xfrm>
            <a:off x="266131" y="3325984"/>
            <a:ext cx="3821373" cy="2749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58A118B-3766-46B9-BE05-3C654283228F}"/>
              </a:ext>
            </a:extLst>
          </p:cNvPr>
          <p:cNvSpPr/>
          <p:nvPr/>
        </p:nvSpPr>
        <p:spPr>
          <a:xfrm>
            <a:off x="266130" y="3782618"/>
            <a:ext cx="8661969" cy="4686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0587A5F-3D6E-4431-A862-2AA5793C1546}"/>
              </a:ext>
            </a:extLst>
          </p:cNvPr>
          <p:cNvSpPr/>
          <p:nvPr/>
        </p:nvSpPr>
        <p:spPr>
          <a:xfrm>
            <a:off x="266131" y="4410046"/>
            <a:ext cx="2292824" cy="2674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83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13EF661-A23B-4F3B-B345-531E4F79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573DC9B-E88D-477A-A153-7DDB4D53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38</a:t>
            </a:fld>
            <a:endParaRPr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D1085A8-8E7D-48FF-B878-DF843E50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Kafka Consumer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4B176A3-FEE4-4796-8A34-C51736FDDF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8CD0F5-05C3-4285-9872-0E1ECE2FAED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215900" y="1056262"/>
            <a:ext cx="11461792" cy="37548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//…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consumer</a:t>
            </a: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KafkaConsumer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&lt;String, String&gt;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consumer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KafkaConsumer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&lt;~,~&gt;(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consumer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consumer.subscribe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poll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ConsumerRecords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&lt;String, String&gt;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consumer.poll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 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Kafka 2.0.0</a:t>
            </a: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ConsumerRecord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&lt;String, String&gt;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records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//handle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DE" altLang="de-DE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4DC5EB4-6752-48A4-B934-A2A98B06501F}"/>
              </a:ext>
            </a:extLst>
          </p:cNvPr>
          <p:cNvSpPr/>
          <p:nvPr/>
        </p:nvSpPr>
        <p:spPr>
          <a:xfrm>
            <a:off x="266131" y="1114792"/>
            <a:ext cx="4476466" cy="539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85FEDE6-1F41-4C82-952B-EB482F693560}"/>
              </a:ext>
            </a:extLst>
          </p:cNvPr>
          <p:cNvSpPr/>
          <p:nvPr/>
        </p:nvSpPr>
        <p:spPr>
          <a:xfrm>
            <a:off x="266130" y="1712866"/>
            <a:ext cx="8195481" cy="539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D69BB32-16D3-4F28-A815-BB3F17275D3A}"/>
              </a:ext>
            </a:extLst>
          </p:cNvPr>
          <p:cNvSpPr/>
          <p:nvPr/>
        </p:nvSpPr>
        <p:spPr>
          <a:xfrm>
            <a:off x="266130" y="2355274"/>
            <a:ext cx="4476467" cy="539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5EE884-5E7A-42E3-80D7-7F92F5CE7542}"/>
              </a:ext>
            </a:extLst>
          </p:cNvPr>
          <p:cNvSpPr/>
          <p:nvPr/>
        </p:nvSpPr>
        <p:spPr>
          <a:xfrm>
            <a:off x="684661" y="3465635"/>
            <a:ext cx="8459338" cy="2192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DA33A1-95C7-4377-821C-2A378D1EB290}"/>
              </a:ext>
            </a:extLst>
          </p:cNvPr>
          <p:cNvSpPr/>
          <p:nvPr/>
        </p:nvSpPr>
        <p:spPr>
          <a:xfrm>
            <a:off x="684662" y="3888782"/>
            <a:ext cx="5818496" cy="6763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7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2603960-3898-4FBD-8EF9-0BFA7EDCA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39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DA184BF-AA21-46C1-93B9-9D613596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795" y="1845314"/>
            <a:ext cx="5688510" cy="812554"/>
          </a:xfrm>
        </p:spPr>
        <p:txBody>
          <a:bodyPr/>
          <a:lstStyle/>
          <a:p>
            <a:r>
              <a:rPr lang="de-DE" dirty="0"/>
              <a:t>Viel Spaß beim Hacking!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235652-31AE-40DA-B735-7C46D88D7A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D005B5-A398-482D-B90E-C1C213ABA3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</p:spTree>
    <p:extLst>
      <p:ext uri="{BB962C8B-B14F-4D97-AF65-F5344CB8AC3E}">
        <p14:creationId xmlns:p14="http://schemas.microsoft.com/office/powerpoint/2010/main" val="141196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4A67409-DA17-4AA4-8692-763B633F3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2FC876-7CF1-47D1-9B23-EEB3F58D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4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C147CA4-43A7-40A8-A61C-8405E60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Kafka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36756E3-07D5-4DA7-B32F-FB59495B7E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Real Time Transport von Daten</a:t>
            </a:r>
          </a:p>
          <a:p>
            <a:r>
              <a:rPr lang="de-DE" dirty="0"/>
              <a:t>Es wird das sog. Publish/</a:t>
            </a:r>
            <a:r>
              <a:rPr lang="de-DE" dirty="0" err="1"/>
              <a:t>Subscribe</a:t>
            </a:r>
            <a:r>
              <a:rPr lang="de-DE" dirty="0"/>
              <a:t> Pattern benutzt</a:t>
            </a:r>
          </a:p>
          <a:p>
            <a:r>
              <a:rPr lang="de-DE" dirty="0"/>
              <a:t>Schnittstellen zum Importieren und Exportieren von Daten </a:t>
            </a:r>
          </a:p>
          <a:p>
            <a:pPr lvl="1"/>
            <a:r>
              <a:rPr lang="de-DE" dirty="0"/>
              <a:t>Kafka Producer zum importieren</a:t>
            </a:r>
          </a:p>
          <a:p>
            <a:pPr lvl="1"/>
            <a:r>
              <a:rPr lang="de-DE" dirty="0"/>
              <a:t>Kafka Consumer zum exportieren</a:t>
            </a:r>
          </a:p>
          <a:p>
            <a:pPr lvl="1"/>
            <a:r>
              <a:rPr lang="de-DE" dirty="0"/>
              <a:t>Kafka Connect (Schon existierende Producer/Consumer)</a:t>
            </a:r>
          </a:p>
          <a:p>
            <a:r>
              <a:rPr lang="de-DE" dirty="0"/>
              <a:t>Schnittstellen zur Echtzeitverarbeitung von Datenströmen (Kafka Streams)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3CF1801-3977-4F78-9ECE-3DEDD207AB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051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5AA0D3-81B9-4A6A-BEC6-35EAE1A3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D429CC-01A8-4247-A775-8CA26A58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40</a:t>
            </a:fld>
            <a:endParaRPr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A16957-FA01-41BF-BBB0-9108552E1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C33916-9B36-42E6-8112-7D267D831C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17429F5-491F-4772-A1C1-F0B0707284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721029D-6E63-42B9-B0E0-CB643AE7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2"/>
            <a:ext cx="9144000" cy="49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6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12EAF3-9343-4A67-AD60-85EF153E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A05B8C-784D-4418-96AF-1BF93E5E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5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E6ACE1-17C0-42DC-95D1-5AFD3CA6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Kafka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67A5B7F-5A0A-4CBD-A441-324882EF7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04483-8F93-4258-8C41-156F41BEB0E5}"/>
              </a:ext>
            </a:extLst>
          </p:cNvPr>
          <p:cNvSpPr/>
          <p:nvPr/>
        </p:nvSpPr>
        <p:spPr>
          <a:xfrm>
            <a:off x="786809" y="1203501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Temperatur</a:t>
            </a:r>
          </a:p>
          <a:p>
            <a:pPr algn="ctr"/>
            <a:r>
              <a:rPr lang="de-DE" dirty="0" err="1"/>
              <a:t>sensor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6A4CCE-F346-4F6C-8237-CF677BC9BEC6}"/>
              </a:ext>
            </a:extLst>
          </p:cNvPr>
          <p:cNvSpPr/>
          <p:nvPr/>
        </p:nvSpPr>
        <p:spPr>
          <a:xfrm>
            <a:off x="2875147" y="1203502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Feuchtigkeits</a:t>
            </a:r>
            <a:endParaRPr lang="de-DE" dirty="0"/>
          </a:p>
          <a:p>
            <a:pPr algn="ctr"/>
            <a:r>
              <a:rPr lang="de-DE" dirty="0" err="1"/>
              <a:t>sensor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F7AE9A-4839-44B5-8C47-FDB7AE96A27C}"/>
              </a:ext>
            </a:extLst>
          </p:cNvPr>
          <p:cNvSpPr/>
          <p:nvPr/>
        </p:nvSpPr>
        <p:spPr>
          <a:xfrm>
            <a:off x="4963485" y="1211748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Produktions</a:t>
            </a:r>
            <a:endParaRPr lang="de-DE" dirty="0"/>
          </a:p>
          <a:p>
            <a:pPr algn="ctr"/>
            <a:r>
              <a:rPr lang="de-DE" dirty="0" err="1"/>
              <a:t>maschine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A167CE-1DC4-4313-BC14-273AFB005E2D}"/>
              </a:ext>
            </a:extLst>
          </p:cNvPr>
          <p:cNvSpPr/>
          <p:nvPr/>
        </p:nvSpPr>
        <p:spPr>
          <a:xfrm>
            <a:off x="7102727" y="1206614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Lager</a:t>
            </a:r>
          </a:p>
          <a:p>
            <a:pPr algn="ctr"/>
            <a:r>
              <a:rPr lang="de-DE" dirty="0" err="1"/>
              <a:t>sensor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E0CD4E-9A0E-45EE-9EBF-AADDF0F80283}"/>
              </a:ext>
            </a:extLst>
          </p:cNvPr>
          <p:cNvSpPr/>
          <p:nvPr/>
        </p:nvSpPr>
        <p:spPr>
          <a:xfrm>
            <a:off x="7492409" y="3939998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 1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2CF00F6-45F9-4DC3-81B3-3C77353FF4F2}"/>
              </a:ext>
            </a:extLst>
          </p:cNvPr>
          <p:cNvSpPr/>
          <p:nvPr/>
        </p:nvSpPr>
        <p:spPr>
          <a:xfrm>
            <a:off x="5847907" y="3931752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Controlling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1CE04A-8CD7-4304-9AB2-2B0CE15FE88B}"/>
              </a:ext>
            </a:extLst>
          </p:cNvPr>
          <p:cNvSpPr/>
          <p:nvPr/>
        </p:nvSpPr>
        <p:spPr>
          <a:xfrm>
            <a:off x="4139609" y="3931752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Database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3FC9E5E-DA04-443F-A5D9-BD939DC42542}"/>
              </a:ext>
            </a:extLst>
          </p:cNvPr>
          <p:cNvSpPr/>
          <p:nvPr/>
        </p:nvSpPr>
        <p:spPr>
          <a:xfrm>
            <a:off x="2431311" y="3939998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Einkaufs</a:t>
            </a:r>
          </a:p>
          <a:p>
            <a:pPr algn="ctr"/>
            <a:r>
              <a:rPr lang="de-DE" dirty="0" err="1"/>
              <a:t>center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79915D1-4654-4D47-8EA4-8D0ACE04FF3F}"/>
              </a:ext>
            </a:extLst>
          </p:cNvPr>
          <p:cNvSpPr/>
          <p:nvPr/>
        </p:nvSpPr>
        <p:spPr>
          <a:xfrm>
            <a:off x="786809" y="3934932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Material</a:t>
            </a:r>
          </a:p>
          <a:p>
            <a:pPr algn="ctr"/>
            <a:r>
              <a:rPr lang="de-DE" dirty="0" err="1"/>
              <a:t>lager</a:t>
            </a:r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4844745-9B29-4055-8E59-B9EE03A25316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1456661" y="1919426"/>
            <a:ext cx="0" cy="2015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4474E6F6-645A-4ACA-8F0D-1F167B718596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1456661" y="1919426"/>
            <a:ext cx="1644502" cy="202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7503F1E-E273-42A6-BA54-3117A5AB3AA1}"/>
              </a:ext>
            </a:extLst>
          </p:cNvPr>
          <p:cNvCxnSpPr>
            <a:stCxn id="7" idx="2"/>
            <a:endCxn id="13" idx="0"/>
          </p:cNvCxnSpPr>
          <p:nvPr/>
        </p:nvCxnSpPr>
        <p:spPr>
          <a:xfrm>
            <a:off x="1456661" y="1919426"/>
            <a:ext cx="3352800" cy="201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43FEC51-4534-442A-ADB4-C30431102131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1456661" y="1919426"/>
            <a:ext cx="5061098" cy="201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54605B5D-B499-4671-97CF-58550D2A6A13}"/>
              </a:ext>
            </a:extLst>
          </p:cNvPr>
          <p:cNvCxnSpPr>
            <a:stCxn id="7" idx="2"/>
          </p:cNvCxnSpPr>
          <p:nvPr/>
        </p:nvCxnSpPr>
        <p:spPr>
          <a:xfrm>
            <a:off x="1456661" y="1919426"/>
            <a:ext cx="6808381" cy="208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3578FCA9-F188-472D-B305-736078922E49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flipH="1">
            <a:off x="1456661" y="1919427"/>
            <a:ext cx="2088338" cy="2015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776A9DE-F9ED-414D-A6DE-F00B58352883}"/>
              </a:ext>
            </a:extLst>
          </p:cNvPr>
          <p:cNvCxnSpPr>
            <a:endCxn id="14" idx="0"/>
          </p:cNvCxnSpPr>
          <p:nvPr/>
        </p:nvCxnSpPr>
        <p:spPr>
          <a:xfrm flipH="1">
            <a:off x="3101163" y="1927672"/>
            <a:ext cx="443834" cy="201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21D865E-C6AB-4238-89FD-B5EC4D34209F}"/>
              </a:ext>
            </a:extLst>
          </p:cNvPr>
          <p:cNvCxnSpPr>
            <a:stCxn id="8" idx="2"/>
            <a:endCxn id="13" idx="0"/>
          </p:cNvCxnSpPr>
          <p:nvPr/>
        </p:nvCxnSpPr>
        <p:spPr>
          <a:xfrm>
            <a:off x="3544999" y="1919427"/>
            <a:ext cx="1264462" cy="201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AC04BFA-307E-4FFD-A460-F59A496537BA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3544999" y="1919427"/>
            <a:ext cx="2972760" cy="201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4EFB1B-A6E6-4516-AAF2-8FEAFE395AF5}"/>
              </a:ext>
            </a:extLst>
          </p:cNvPr>
          <p:cNvCxnSpPr/>
          <p:nvPr/>
        </p:nvCxnSpPr>
        <p:spPr>
          <a:xfrm>
            <a:off x="3544997" y="1935918"/>
            <a:ext cx="4605966" cy="1995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20FF25-DA92-40A6-A2FA-9183CC65E0AC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456661" y="1949302"/>
            <a:ext cx="4171506" cy="198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48F7F8B0-0897-42DB-A8A4-F4E36174B061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3101163" y="1927673"/>
            <a:ext cx="2532174" cy="201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3E578B03-990A-44BF-8E30-B3619B4EF0C5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4809461" y="1927673"/>
            <a:ext cx="823876" cy="2004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DEF71A8-5C58-45AF-B3F0-2BA50DFC2EBF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633337" y="1927673"/>
            <a:ext cx="884422" cy="2004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7F88C957-ED2B-4CD3-93D9-36F59EEDF3F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5633337" y="1927673"/>
            <a:ext cx="2528924" cy="201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CF1FC25-BB3B-4E8C-9C31-07C4BF5D7A92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456661" y="1922539"/>
            <a:ext cx="6315918" cy="2012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60AF94D3-B9B0-4FA3-870B-59C15BA998AE}"/>
              </a:ext>
            </a:extLst>
          </p:cNvPr>
          <p:cNvCxnSpPr>
            <a:endCxn id="14" idx="0"/>
          </p:cNvCxnSpPr>
          <p:nvPr/>
        </p:nvCxnSpPr>
        <p:spPr>
          <a:xfrm flipH="1">
            <a:off x="3101163" y="1927605"/>
            <a:ext cx="4671415" cy="2012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C1EE61A-359D-46AD-AE8E-DC147649409E}"/>
              </a:ext>
            </a:extLst>
          </p:cNvPr>
          <p:cNvCxnSpPr>
            <a:endCxn id="13" idx="0"/>
          </p:cNvCxnSpPr>
          <p:nvPr/>
        </p:nvCxnSpPr>
        <p:spPr>
          <a:xfrm flipH="1">
            <a:off x="4809461" y="1930785"/>
            <a:ext cx="2980571" cy="200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D8EC6E10-7020-45DD-B88E-B1BC289911FA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6517759" y="1922539"/>
            <a:ext cx="1254820" cy="2009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34D10A3B-13CE-43E5-8267-18F6C7311B7F}"/>
              </a:ext>
            </a:extLst>
          </p:cNvPr>
          <p:cNvCxnSpPr/>
          <p:nvPr/>
        </p:nvCxnSpPr>
        <p:spPr>
          <a:xfrm>
            <a:off x="7777686" y="1935918"/>
            <a:ext cx="363487" cy="1995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12EAF3-9343-4A67-AD60-85EF153E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A05B8C-784D-4418-96AF-1BF93E5E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6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E6ACE1-17C0-42DC-95D1-5AFD3CA6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Kafka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67A5B7F-5A0A-4CBD-A441-324882EF7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04483-8F93-4258-8C41-156F41BEB0E5}"/>
              </a:ext>
            </a:extLst>
          </p:cNvPr>
          <p:cNvSpPr/>
          <p:nvPr/>
        </p:nvSpPr>
        <p:spPr>
          <a:xfrm>
            <a:off x="4010147" y="2563504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Kafka System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6A4CCE-F346-4F6C-8237-CF677BC9BEC6}"/>
              </a:ext>
            </a:extLst>
          </p:cNvPr>
          <p:cNvSpPr/>
          <p:nvPr/>
        </p:nvSpPr>
        <p:spPr>
          <a:xfrm>
            <a:off x="2875147" y="1203502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Feuchtigkeits</a:t>
            </a:r>
            <a:endParaRPr lang="de-DE" dirty="0"/>
          </a:p>
          <a:p>
            <a:pPr algn="ctr"/>
            <a:r>
              <a:rPr lang="de-DE" dirty="0" err="1"/>
              <a:t>sensor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F7AE9A-4839-44B5-8C47-FDB7AE96A27C}"/>
              </a:ext>
            </a:extLst>
          </p:cNvPr>
          <p:cNvSpPr/>
          <p:nvPr/>
        </p:nvSpPr>
        <p:spPr>
          <a:xfrm>
            <a:off x="4963485" y="1211748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Produktions</a:t>
            </a:r>
            <a:endParaRPr lang="de-DE" dirty="0"/>
          </a:p>
          <a:p>
            <a:pPr algn="ctr"/>
            <a:r>
              <a:rPr lang="de-DE" dirty="0" err="1"/>
              <a:t>maschine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A167CE-1DC4-4313-BC14-273AFB005E2D}"/>
              </a:ext>
            </a:extLst>
          </p:cNvPr>
          <p:cNvSpPr/>
          <p:nvPr/>
        </p:nvSpPr>
        <p:spPr>
          <a:xfrm>
            <a:off x="7102727" y="1206614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Lager</a:t>
            </a:r>
          </a:p>
          <a:p>
            <a:pPr algn="ctr"/>
            <a:r>
              <a:rPr lang="de-DE" dirty="0" err="1"/>
              <a:t>sensor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E0CD4E-9A0E-45EE-9EBF-AADDF0F80283}"/>
              </a:ext>
            </a:extLst>
          </p:cNvPr>
          <p:cNvSpPr/>
          <p:nvPr/>
        </p:nvSpPr>
        <p:spPr>
          <a:xfrm>
            <a:off x="7492409" y="3939998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 1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2CF00F6-45F9-4DC3-81B3-3C77353FF4F2}"/>
              </a:ext>
            </a:extLst>
          </p:cNvPr>
          <p:cNvSpPr/>
          <p:nvPr/>
        </p:nvSpPr>
        <p:spPr>
          <a:xfrm>
            <a:off x="5847907" y="3931752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Controlling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1CE04A-8CD7-4304-9AB2-2B0CE15FE88B}"/>
              </a:ext>
            </a:extLst>
          </p:cNvPr>
          <p:cNvSpPr/>
          <p:nvPr/>
        </p:nvSpPr>
        <p:spPr>
          <a:xfrm>
            <a:off x="4139609" y="3931752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Database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3FC9E5E-DA04-443F-A5D9-BD939DC42542}"/>
              </a:ext>
            </a:extLst>
          </p:cNvPr>
          <p:cNvSpPr/>
          <p:nvPr/>
        </p:nvSpPr>
        <p:spPr>
          <a:xfrm>
            <a:off x="2431311" y="3939998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Einkaufs</a:t>
            </a:r>
          </a:p>
          <a:p>
            <a:pPr algn="ctr"/>
            <a:r>
              <a:rPr lang="de-DE" dirty="0" err="1"/>
              <a:t>center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79915D1-4654-4D47-8EA4-8D0ACE04FF3F}"/>
              </a:ext>
            </a:extLst>
          </p:cNvPr>
          <p:cNvSpPr/>
          <p:nvPr/>
        </p:nvSpPr>
        <p:spPr>
          <a:xfrm>
            <a:off x="786809" y="3934932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Material</a:t>
            </a:r>
          </a:p>
          <a:p>
            <a:pPr algn="ctr"/>
            <a:r>
              <a:rPr lang="de-DE" dirty="0" err="1"/>
              <a:t>lager</a:t>
            </a:r>
            <a:endParaRPr lang="de-DE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A10E129-9BCA-4A4F-BA7A-3BC8DC47A50D}"/>
              </a:ext>
            </a:extLst>
          </p:cNvPr>
          <p:cNvSpPr/>
          <p:nvPr/>
        </p:nvSpPr>
        <p:spPr>
          <a:xfrm>
            <a:off x="786809" y="1203502"/>
            <a:ext cx="1339703" cy="71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Temperatur</a:t>
            </a:r>
          </a:p>
          <a:p>
            <a:pPr algn="ctr"/>
            <a:r>
              <a:rPr lang="de-DE" dirty="0" err="1"/>
              <a:t>sensor</a:t>
            </a:r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F71F3E0-3C96-4E83-A223-17C971547CBB}"/>
              </a:ext>
            </a:extLst>
          </p:cNvPr>
          <p:cNvCxnSpPr>
            <a:stCxn id="35" idx="2"/>
            <a:endCxn id="7" idx="0"/>
          </p:cNvCxnSpPr>
          <p:nvPr/>
        </p:nvCxnSpPr>
        <p:spPr>
          <a:xfrm>
            <a:off x="1456661" y="1919427"/>
            <a:ext cx="3223338" cy="644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97DB9F5-5009-44CC-9D17-3302CF8F1A0B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3544999" y="1919427"/>
            <a:ext cx="1135000" cy="644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36E0325-811E-452D-8805-919FDD0E22CA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4679999" y="1927673"/>
            <a:ext cx="953338" cy="63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96380B9-6310-4D8F-9B8E-D4019F20C1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 flipH="1">
            <a:off x="4679999" y="1922539"/>
            <a:ext cx="3092580" cy="640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14E3B62-C8A3-4EAA-85E5-99965EFDBC25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flipH="1">
            <a:off x="1456661" y="3279429"/>
            <a:ext cx="3223338" cy="65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6B89968-AB70-4D4C-ABAA-07252F7004D1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flipH="1">
            <a:off x="3101163" y="3279429"/>
            <a:ext cx="1578836" cy="660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29464D4-D159-4533-93E7-C885E189052C}"/>
              </a:ext>
            </a:extLst>
          </p:cNvPr>
          <p:cNvCxnSpPr>
            <a:stCxn id="7" idx="2"/>
            <a:endCxn id="13" idx="0"/>
          </p:cNvCxnSpPr>
          <p:nvPr/>
        </p:nvCxnSpPr>
        <p:spPr>
          <a:xfrm>
            <a:off x="4679999" y="3279429"/>
            <a:ext cx="129462" cy="652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3C44E675-61ED-4C83-872F-1432677E3454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4679999" y="3279429"/>
            <a:ext cx="1837760" cy="652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6ACD7B7-A733-4480-9568-302EB18F54DA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4679999" y="3279429"/>
            <a:ext cx="3482262" cy="660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14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67329E9-CB3E-41E6-AF96-67777B29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7F3ABF-5292-4DCD-BD7C-314A0395F0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43DA08-B247-4AC0-828C-A349CFDED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1a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896D751-7CAA-4488-97A8-C09DF6414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32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03E280-19EE-4FC4-82B8-08671603D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F60B00-8D31-4C64-B3C1-D76A218A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8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DFC7AEA-D895-4FDA-ADCC-11F770CC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DF2496D-6B60-417D-BFB9-F8CCB76AB5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5900" y="1080000"/>
            <a:ext cx="8712200" cy="3708000"/>
          </a:xfrm>
        </p:spPr>
        <p:txBody>
          <a:bodyPr/>
          <a:lstStyle/>
          <a:p>
            <a:r>
              <a:rPr lang="de-DE" dirty="0"/>
              <a:t>Es können beliebig viele Topics erstellt werden</a:t>
            </a:r>
          </a:p>
          <a:p>
            <a:r>
              <a:rPr lang="de-DE" dirty="0"/>
              <a:t>Topics werden benötigt, um geordnet Daten zu produzieren und zu konsumieren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2DB1314-D331-4A75-952A-F3C8BB1C3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0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6003E-F442-4C79-8ED1-5F0B9081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OC Powerpoint CI 2017 V 0.933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4DC436-8A19-4FEC-A95B-00AA9B37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C3263557-27B3-42AF-8161-8D05F4F8A622}" type="slidenum">
              <a:rPr smtClean="0"/>
              <a:pPr/>
              <a:t>9</a:t>
            </a:fld>
            <a:endParaRPr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C88E42-54DD-41B1-B2AB-26D1E583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241151-CE6A-497C-A8D4-E90DBB3C9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95EF6C-FD79-46C9-BB2C-98D43E953078}"/>
              </a:ext>
            </a:extLst>
          </p:cNvPr>
          <p:cNvSpPr/>
          <p:nvPr/>
        </p:nvSpPr>
        <p:spPr>
          <a:xfrm>
            <a:off x="2884968" y="1542500"/>
            <a:ext cx="1687032" cy="272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2A89B9A-E02C-4ECB-B0F1-7D6E62C7B6BA}"/>
              </a:ext>
            </a:extLst>
          </p:cNvPr>
          <p:cNvSpPr txBox="1"/>
          <p:nvPr/>
        </p:nvSpPr>
        <p:spPr>
          <a:xfrm>
            <a:off x="3041437" y="1722213"/>
            <a:ext cx="13740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Partition 0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Partition 1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Partition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6E64706-408D-4F18-BF00-58B782ECFF81}"/>
              </a:ext>
            </a:extLst>
          </p:cNvPr>
          <p:cNvSpPr txBox="1"/>
          <p:nvPr/>
        </p:nvSpPr>
        <p:spPr>
          <a:xfrm>
            <a:off x="2095890" y="1542500"/>
            <a:ext cx="6326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Topic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2D54C9A-5AAB-43BC-8708-30283EBE3AF9}"/>
              </a:ext>
            </a:extLst>
          </p:cNvPr>
          <p:cNvSpPr/>
          <p:nvPr/>
        </p:nvSpPr>
        <p:spPr>
          <a:xfrm>
            <a:off x="5059198" y="1677261"/>
            <a:ext cx="320722" cy="44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0EF53F9-AC9A-4EBB-8CC8-385EC5ADD3F1}"/>
              </a:ext>
            </a:extLst>
          </p:cNvPr>
          <p:cNvSpPr/>
          <p:nvPr/>
        </p:nvSpPr>
        <p:spPr>
          <a:xfrm>
            <a:off x="5378651" y="1677261"/>
            <a:ext cx="320722" cy="44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6E61FF9-CFAA-46A5-B21D-0F4F4BCFBED8}"/>
              </a:ext>
            </a:extLst>
          </p:cNvPr>
          <p:cNvSpPr/>
          <p:nvPr/>
        </p:nvSpPr>
        <p:spPr>
          <a:xfrm>
            <a:off x="5696315" y="1677261"/>
            <a:ext cx="320722" cy="44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7E0782C-A48E-4A7D-A635-A76C6F5250AC}"/>
              </a:ext>
            </a:extLst>
          </p:cNvPr>
          <p:cNvSpPr/>
          <p:nvPr/>
        </p:nvSpPr>
        <p:spPr>
          <a:xfrm>
            <a:off x="6020803" y="1677260"/>
            <a:ext cx="320722" cy="44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FAAE670-3FA6-4CD1-9383-05C70E4D37EA}"/>
              </a:ext>
            </a:extLst>
          </p:cNvPr>
          <p:cNvSpPr/>
          <p:nvPr/>
        </p:nvSpPr>
        <p:spPr>
          <a:xfrm>
            <a:off x="6340256" y="1677260"/>
            <a:ext cx="320722" cy="44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9072173-EECC-4792-8D6D-60C604765A99}"/>
              </a:ext>
            </a:extLst>
          </p:cNvPr>
          <p:cNvSpPr/>
          <p:nvPr/>
        </p:nvSpPr>
        <p:spPr>
          <a:xfrm>
            <a:off x="4732256" y="3478814"/>
            <a:ext cx="320722" cy="44778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36945CD-D43D-4D64-B306-EAED74C9D91F}"/>
              </a:ext>
            </a:extLst>
          </p:cNvPr>
          <p:cNvSpPr/>
          <p:nvPr/>
        </p:nvSpPr>
        <p:spPr>
          <a:xfrm>
            <a:off x="5052375" y="3478814"/>
            <a:ext cx="320722" cy="44778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9015E72-D7B9-4E33-8727-DDAF760A58F5}"/>
              </a:ext>
            </a:extLst>
          </p:cNvPr>
          <p:cNvSpPr/>
          <p:nvPr/>
        </p:nvSpPr>
        <p:spPr>
          <a:xfrm>
            <a:off x="5373073" y="3478813"/>
            <a:ext cx="320722" cy="44778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A079601-AA2C-4F3A-BC9F-EFC5FC333125}"/>
              </a:ext>
            </a:extLst>
          </p:cNvPr>
          <p:cNvSpPr/>
          <p:nvPr/>
        </p:nvSpPr>
        <p:spPr>
          <a:xfrm>
            <a:off x="5693771" y="3478812"/>
            <a:ext cx="320722" cy="447781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A45DAF7-9833-4AF8-94B4-2CE5B81943B3}"/>
              </a:ext>
            </a:extLst>
          </p:cNvPr>
          <p:cNvSpPr txBox="1"/>
          <p:nvPr/>
        </p:nvSpPr>
        <p:spPr>
          <a:xfrm>
            <a:off x="4663498" y="1327376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Offsets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7B7C8E7-2632-49E1-BD9C-A504740CF007}"/>
              </a:ext>
            </a:extLst>
          </p:cNvPr>
          <p:cNvSpPr/>
          <p:nvPr/>
        </p:nvSpPr>
        <p:spPr>
          <a:xfrm>
            <a:off x="4742803" y="1677394"/>
            <a:ext cx="320722" cy="44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BE353165-9F71-404B-ABF0-A501CF52C640}"/>
              </a:ext>
            </a:extLst>
          </p:cNvPr>
          <p:cNvSpPr/>
          <p:nvPr/>
        </p:nvSpPr>
        <p:spPr>
          <a:xfrm>
            <a:off x="5688411" y="2596981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692A1CA6-D1CF-4A73-9B3F-21C217254FD1}"/>
              </a:ext>
            </a:extLst>
          </p:cNvPr>
          <p:cNvSpPr/>
          <p:nvPr/>
        </p:nvSpPr>
        <p:spPr>
          <a:xfrm>
            <a:off x="6006171" y="2596984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C500ADC7-8724-4D80-B34A-D0A4B52DCAA9}"/>
              </a:ext>
            </a:extLst>
          </p:cNvPr>
          <p:cNvSpPr/>
          <p:nvPr/>
        </p:nvSpPr>
        <p:spPr>
          <a:xfrm>
            <a:off x="6962413" y="2596982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747EB1D-5AD6-41CA-8BCE-1C39F9A3B8EB}"/>
              </a:ext>
            </a:extLst>
          </p:cNvPr>
          <p:cNvSpPr/>
          <p:nvPr/>
        </p:nvSpPr>
        <p:spPr>
          <a:xfrm>
            <a:off x="6644653" y="2596983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11784B75-F33A-41AA-9337-0DB42828AA85}"/>
              </a:ext>
            </a:extLst>
          </p:cNvPr>
          <p:cNvSpPr/>
          <p:nvPr/>
        </p:nvSpPr>
        <p:spPr>
          <a:xfrm>
            <a:off x="6326893" y="2596984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AD00A475-FA79-4300-BF8F-377E2F1154E7}"/>
              </a:ext>
            </a:extLst>
          </p:cNvPr>
          <p:cNvSpPr/>
          <p:nvPr/>
        </p:nvSpPr>
        <p:spPr>
          <a:xfrm>
            <a:off x="7611026" y="2596981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9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58681859-7D44-421B-A4C4-B5482DF32DCF}"/>
              </a:ext>
            </a:extLst>
          </p:cNvPr>
          <p:cNvSpPr/>
          <p:nvPr/>
        </p:nvSpPr>
        <p:spPr>
          <a:xfrm>
            <a:off x="7280173" y="2596982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8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8C088051-F9F7-4348-9FE1-EBC8D6D90F17}"/>
              </a:ext>
            </a:extLst>
          </p:cNvPr>
          <p:cNvSpPr/>
          <p:nvPr/>
        </p:nvSpPr>
        <p:spPr>
          <a:xfrm>
            <a:off x="4735131" y="2596978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65452BAB-88C1-4EBC-BDC1-608EE10BA9D4}"/>
              </a:ext>
            </a:extLst>
          </p:cNvPr>
          <p:cNvSpPr/>
          <p:nvPr/>
        </p:nvSpPr>
        <p:spPr>
          <a:xfrm>
            <a:off x="5052891" y="2596981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E98B74F-4466-4D11-8A63-A96DE6D44A79}"/>
              </a:ext>
            </a:extLst>
          </p:cNvPr>
          <p:cNvSpPr/>
          <p:nvPr/>
        </p:nvSpPr>
        <p:spPr>
          <a:xfrm>
            <a:off x="5373613" y="2596981"/>
            <a:ext cx="320722" cy="4477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513973"/>
      </p:ext>
    </p:extLst>
  </p:cSld>
  <p:clrMapOvr>
    <a:masterClrMapping/>
  </p:clrMapOvr>
</p:sld>
</file>

<file path=ppt/theme/theme1.xml><?xml version="1.0" encoding="utf-8"?>
<a:theme xmlns:a="http://schemas.openxmlformats.org/drawingml/2006/main" name="OC17 Toplevel">
  <a:themeElements>
    <a:clrScheme name="OC CI Farben 2017">
      <a:dk1>
        <a:sysClr val="windowText" lastClr="000000"/>
      </a:dk1>
      <a:lt1>
        <a:sysClr val="window" lastClr="FFFFFF"/>
      </a:lt1>
      <a:dk2>
        <a:srgbClr val="606060"/>
      </a:dk2>
      <a:lt2>
        <a:srgbClr val="C0C0C0"/>
      </a:lt2>
      <a:accent1>
        <a:srgbClr val="0066E8"/>
      </a:accent1>
      <a:accent2>
        <a:srgbClr val="E82000"/>
      </a:accent2>
      <a:accent3>
        <a:srgbClr val="003066"/>
      </a:accent3>
      <a:accent4>
        <a:srgbClr val="A01800"/>
      </a:accent4>
      <a:accent5>
        <a:srgbClr val="58A0FF"/>
      </a:accent5>
      <a:accent6>
        <a:srgbClr val="808080"/>
      </a:accent6>
      <a:hlink>
        <a:srgbClr val="0066E8"/>
      </a:hlink>
      <a:folHlink>
        <a:srgbClr val="0066E8"/>
      </a:folHlink>
    </a:clrScheme>
    <a:fontScheme name="OC Schriftarten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A7FE01B7CBC14BA44531478789D487" ma:contentTypeVersion="9" ma:contentTypeDescription="Ein neues Dokument erstellen." ma:contentTypeScope="" ma:versionID="a893917faa60ba2e698462cb2383db0b">
  <xsd:schema xmlns:xsd="http://www.w3.org/2001/XMLSchema" xmlns:xs="http://www.w3.org/2001/XMLSchema" xmlns:p="http://schemas.microsoft.com/office/2006/metadata/properties" xmlns:ns2="d4107e96-51cd-4f60-af89-e433b5c1dc9f" xmlns:ns3="9c3bd1b3-d318-4c5f-b9f6-960d7aa855f9" targetNamespace="http://schemas.microsoft.com/office/2006/metadata/properties" ma:root="true" ma:fieldsID="30feedf468ab5b6a04fe6e13c33ffa7e" ns2:_="" ns3:_="">
    <xsd:import namespace="d4107e96-51cd-4f60-af89-e433b5c1dc9f"/>
    <xsd:import namespace="9c3bd1b3-d318-4c5f-b9f6-960d7aa85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107e96-51cd-4f60-af89-e433b5c1dc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bd1b3-d318-4c5f-b9f6-960d7aa855f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8B8643-632D-461A-9293-2DFED0E5E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107e96-51cd-4f60-af89-e433b5c1dc9f"/>
    <ds:schemaRef ds:uri="9c3bd1b3-d318-4c5f-b9f6-960d7aa85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0E1CC0-BD39-4C9C-80AB-A267734AF0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3B8237-7727-4593-81FF-5B7176BF40DE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9c3bd1b3-d318-4c5f-b9f6-960d7aa855f9"/>
    <ds:schemaRef ds:uri="d4107e96-51cd-4f60-af89-e433b5c1dc9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1004</Words>
  <Application>Microsoft Office PowerPoint</Application>
  <PresentationFormat>Bildschirmpräsentation (16:9)</PresentationFormat>
  <Paragraphs>318</Paragraphs>
  <Slides>40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50" baseType="lpstr">
      <vt:lpstr>Open Sans</vt:lpstr>
      <vt:lpstr>Consolas</vt:lpstr>
      <vt:lpstr>Calibri</vt:lpstr>
      <vt:lpstr>Wingdings 2</vt:lpstr>
      <vt:lpstr>Open Sans Light</vt:lpstr>
      <vt:lpstr>Open Sans Semibold</vt:lpstr>
      <vt:lpstr>Wingdings</vt:lpstr>
      <vt:lpstr>Arial</vt:lpstr>
      <vt:lpstr>Courier New</vt:lpstr>
      <vt:lpstr>OC17 Toplevel</vt:lpstr>
      <vt:lpstr>Die Verwandlung mit Kafka</vt:lpstr>
      <vt:lpstr>Agenda</vt:lpstr>
      <vt:lpstr>Einführung in Kafka</vt:lpstr>
      <vt:lpstr>Einführung in Kafka</vt:lpstr>
      <vt:lpstr>Einführung in Kafka</vt:lpstr>
      <vt:lpstr>Einführung in Kafka</vt:lpstr>
      <vt:lpstr>Topics</vt:lpstr>
      <vt:lpstr>Topics</vt:lpstr>
      <vt:lpstr>Topics</vt:lpstr>
      <vt:lpstr>Partitions</vt:lpstr>
      <vt:lpstr>Partitions</vt:lpstr>
      <vt:lpstr>Broker</vt:lpstr>
      <vt:lpstr>Broker</vt:lpstr>
      <vt:lpstr>PowerPoint-Präsentation</vt:lpstr>
      <vt:lpstr>PowerPoint-Präsentation</vt:lpstr>
      <vt:lpstr>PowerPoint-Präsentation</vt:lpstr>
      <vt:lpstr>Broker - Ausfallsicherheit </vt:lpstr>
      <vt:lpstr>PowerPoint-Präsentation</vt:lpstr>
      <vt:lpstr>Kafka Streams API</vt:lpstr>
      <vt:lpstr>Kafka Streams API</vt:lpstr>
      <vt:lpstr>Kafka Connect API</vt:lpstr>
      <vt:lpstr>Kafka Connect API</vt:lpstr>
      <vt:lpstr>Hands-on hacking</vt:lpstr>
      <vt:lpstr>Reiter: Session</vt:lpstr>
      <vt:lpstr>Reiter: Connection  Data</vt:lpstr>
      <vt:lpstr>Reiter: Connection  SSH  Auth</vt:lpstr>
      <vt:lpstr>Reiter: Connection  SSH  Tunnels</vt:lpstr>
      <vt:lpstr>Reiter: Session</vt:lpstr>
      <vt:lpstr>Starten des Zookeepers über die Command Line</vt:lpstr>
      <vt:lpstr>Starten des Kafka Servers über die Command Line</vt:lpstr>
      <vt:lpstr>Erstellen eines Topics durch die Command Line</vt:lpstr>
      <vt:lpstr>Schicken einer Nachricht über die Command Line</vt:lpstr>
      <vt:lpstr>Lesen einer Nachricht über die Command Line</vt:lpstr>
      <vt:lpstr>SQL Workbench</vt:lpstr>
      <vt:lpstr>Code Gerüst</vt:lpstr>
      <vt:lpstr>Kafka Producer</vt:lpstr>
      <vt:lpstr>Kafka Streams</vt:lpstr>
      <vt:lpstr>Kafka Consumer</vt:lpstr>
      <vt:lpstr>Viel Spaß beim Hacking!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Vorlage Powerpoint</dc:title>
  <dc:creator/>
  <cp:revision>1</cp:revision>
  <dcterms:created xsi:type="dcterms:W3CDTF">2016-07-20T18:36:21Z</dcterms:created>
  <dcterms:modified xsi:type="dcterms:W3CDTF">2019-03-21T16:16:28Z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0x01010035A7FE01B7CBC14BA44531478789D487</vt:lpwstr>
  </property>
  <property fmtid="{D5CDD505-2E9C-101B-9397-08002B2CF9AE}" pid="3" name="_dlc_DocIdItemGuid">
    <vt:lpwstr>5ce85a4c-1c84-434d-9576-ad965d374013</vt:lpwstr>
  </property>
  <property fmtid="{D5CDD505-2E9C-101B-9397-08002B2CF9AE}" pid="4" name="AuthorIds_UIVersion_1536">
    <vt:lpwstr>444</vt:lpwstr>
  </property>
</Properties>
</file>